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437" r:id="rId3"/>
    <p:sldId id="549" r:id="rId5"/>
    <p:sldId id="578" r:id="rId6"/>
    <p:sldId id="546" r:id="rId7"/>
    <p:sldId id="411" r:id="rId8"/>
    <p:sldId id="555" r:id="rId9"/>
    <p:sldId id="536" r:id="rId10"/>
    <p:sldId id="537" r:id="rId11"/>
    <p:sldId id="556" r:id="rId12"/>
    <p:sldId id="541" r:id="rId13"/>
    <p:sldId id="540" r:id="rId14"/>
    <p:sldId id="569" r:id="rId15"/>
    <p:sldId id="552" r:id="rId16"/>
    <p:sldId id="550" r:id="rId17"/>
    <p:sldId id="553" r:id="rId18"/>
    <p:sldId id="538" r:id="rId19"/>
    <p:sldId id="551" r:id="rId20"/>
    <p:sldId id="542" r:id="rId21"/>
    <p:sldId id="554" r:id="rId22"/>
    <p:sldId id="53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DF2"/>
    <a:srgbClr val="0952A9"/>
    <a:srgbClr val="2495DA"/>
    <a:srgbClr val="E2EEFD"/>
    <a:srgbClr val="CCE3F2"/>
    <a:srgbClr val="EDEAF7"/>
    <a:srgbClr val="C5DEFC"/>
    <a:srgbClr val="BAC7F0"/>
    <a:srgbClr val="E4CFE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24"/>
          <p:cNvSpPr/>
          <p:nvPr userDrawn="1">
            <p:custDataLst>
              <p:tags r:id="rId2"/>
            </p:custDataLst>
          </p:nvPr>
        </p:nvSpPr>
        <p:spPr>
          <a:xfrm>
            <a:off x="0" y="3921792"/>
            <a:ext cx="3691856" cy="2936208"/>
          </a:xfrm>
          <a:custGeom>
            <a:avLst/>
            <a:gdLst>
              <a:gd name="connsiteX0" fmla="*/ 928699 w 3691856"/>
              <a:gd name="connsiteY0" fmla="*/ 0 h 2936208"/>
              <a:gd name="connsiteX1" fmla="*/ 3691856 w 3691856"/>
              <a:gd name="connsiteY1" fmla="*/ 2763157 h 2936208"/>
              <a:gd name="connsiteX2" fmla="*/ 3683118 w 3691856"/>
              <a:gd name="connsiteY2" fmla="*/ 2936208 h 2936208"/>
              <a:gd name="connsiteX3" fmla="*/ 0 w 3691856"/>
              <a:gd name="connsiteY3" fmla="*/ 2936208 h 2936208"/>
              <a:gd name="connsiteX4" fmla="*/ 0 w 3691856"/>
              <a:gd name="connsiteY4" fmla="*/ 163397 h 2936208"/>
              <a:gd name="connsiteX5" fmla="*/ 107021 w 3691856"/>
              <a:gd name="connsiteY5" fmla="*/ 124226 h 2936208"/>
              <a:gd name="connsiteX6" fmla="*/ 928699 w 3691856"/>
              <a:gd name="connsiteY6" fmla="*/ 0 h 293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1856" h="2936208">
                <a:moveTo>
                  <a:pt x="928699" y="0"/>
                </a:moveTo>
                <a:cubicBezTo>
                  <a:pt x="2454748" y="0"/>
                  <a:pt x="3691856" y="1237108"/>
                  <a:pt x="3691856" y="2763157"/>
                </a:cubicBezTo>
                <a:lnTo>
                  <a:pt x="3683118" y="2936208"/>
                </a:lnTo>
                <a:lnTo>
                  <a:pt x="0" y="2936208"/>
                </a:lnTo>
                <a:lnTo>
                  <a:pt x="0" y="163397"/>
                </a:lnTo>
                <a:lnTo>
                  <a:pt x="107021" y="124226"/>
                </a:lnTo>
                <a:cubicBezTo>
                  <a:pt x="366589" y="43492"/>
                  <a:pt x="642565" y="0"/>
                  <a:pt x="928699" y="0"/>
                </a:cubicBezTo>
                <a:close/>
              </a:path>
            </a:pathLst>
          </a:custGeom>
          <a:solidFill>
            <a:schemeClr val="accent2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9516687" y="1"/>
            <a:ext cx="2675313" cy="4553409"/>
          </a:xfrm>
          <a:custGeom>
            <a:avLst/>
            <a:gdLst>
              <a:gd name="connsiteX0" fmla="*/ 1525850 w 2675313"/>
              <a:gd name="connsiteY0" fmla="*/ 0 h 4553409"/>
              <a:gd name="connsiteX1" fmla="*/ 2675313 w 2675313"/>
              <a:gd name="connsiteY1" fmla="*/ 0 h 4553409"/>
              <a:gd name="connsiteX2" fmla="*/ 2675313 w 2675313"/>
              <a:gd name="connsiteY2" fmla="*/ 4528772 h 4553409"/>
              <a:gd name="connsiteX3" fmla="*/ 2593476 w 2675313"/>
              <a:gd name="connsiteY3" fmla="*/ 4541261 h 4553409"/>
              <a:gd name="connsiteX4" fmla="*/ 2352905 w 2675313"/>
              <a:gd name="connsiteY4" fmla="*/ 4553409 h 4553409"/>
              <a:gd name="connsiteX5" fmla="*/ 0 w 2675313"/>
              <a:gd name="connsiteY5" fmla="*/ 2200504 h 4553409"/>
              <a:gd name="connsiteX6" fmla="*/ 1437048 w 2675313"/>
              <a:gd name="connsiteY6" fmla="*/ 32502 h 455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5313" h="4553409">
                <a:moveTo>
                  <a:pt x="1525850" y="0"/>
                </a:moveTo>
                <a:lnTo>
                  <a:pt x="2675313" y="0"/>
                </a:lnTo>
                <a:lnTo>
                  <a:pt x="2675313" y="4528772"/>
                </a:lnTo>
                <a:lnTo>
                  <a:pt x="2593476" y="4541261"/>
                </a:lnTo>
                <a:cubicBezTo>
                  <a:pt x="2514378" y="4549294"/>
                  <a:pt x="2434122" y="4553409"/>
                  <a:pt x="2352905" y="4553409"/>
                </a:cubicBezTo>
                <a:cubicBezTo>
                  <a:pt x="1053431" y="4553409"/>
                  <a:pt x="0" y="3499978"/>
                  <a:pt x="0" y="2200504"/>
                </a:cubicBezTo>
                <a:cubicBezTo>
                  <a:pt x="0" y="1225899"/>
                  <a:pt x="592555" y="389692"/>
                  <a:pt x="1437048" y="32502"/>
                </a:cubicBezTo>
                <a:close/>
              </a:path>
            </a:pathLst>
          </a:custGeom>
          <a:solidFill>
            <a:schemeClr val="accent3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任意形状 17"/>
          <p:cNvSpPr/>
          <p:nvPr userDrawn="1">
            <p:custDataLst>
              <p:tags r:id="rId4"/>
            </p:custDataLst>
          </p:nvPr>
        </p:nvSpPr>
        <p:spPr>
          <a:xfrm>
            <a:off x="7511951" y="0"/>
            <a:ext cx="3589290" cy="2179590"/>
          </a:xfrm>
          <a:custGeom>
            <a:avLst/>
            <a:gdLst>
              <a:gd name="connsiteX0" fmla="*/ 42442 w 3589290"/>
              <a:gd name="connsiteY0" fmla="*/ 0 h 2179590"/>
              <a:gd name="connsiteX1" fmla="*/ 3546848 w 3589290"/>
              <a:gd name="connsiteY1" fmla="*/ 0 h 2179590"/>
              <a:gd name="connsiteX2" fmla="*/ 3552829 w 3589290"/>
              <a:gd name="connsiteY2" fmla="*/ 23261 h 2179590"/>
              <a:gd name="connsiteX3" fmla="*/ 3589290 w 3589290"/>
              <a:gd name="connsiteY3" fmla="*/ 384945 h 2179590"/>
              <a:gd name="connsiteX4" fmla="*/ 1794645 w 3589290"/>
              <a:gd name="connsiteY4" fmla="*/ 2179590 h 2179590"/>
              <a:gd name="connsiteX5" fmla="*/ 0 w 3589290"/>
              <a:gd name="connsiteY5" fmla="*/ 384945 h 2179590"/>
              <a:gd name="connsiteX6" fmla="*/ 36461 w 3589290"/>
              <a:gd name="connsiteY6" fmla="*/ 23261 h 217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9290" h="2179590">
                <a:moveTo>
                  <a:pt x="42442" y="0"/>
                </a:moveTo>
                <a:lnTo>
                  <a:pt x="3546848" y="0"/>
                </a:lnTo>
                <a:lnTo>
                  <a:pt x="3552829" y="23261"/>
                </a:lnTo>
                <a:cubicBezTo>
                  <a:pt x="3576736" y="140089"/>
                  <a:pt x="3589290" y="261051"/>
                  <a:pt x="3589290" y="384945"/>
                </a:cubicBezTo>
                <a:cubicBezTo>
                  <a:pt x="3589290" y="1376100"/>
                  <a:pt x="2785800" y="2179590"/>
                  <a:pt x="1794645" y="2179590"/>
                </a:cubicBezTo>
                <a:cubicBezTo>
                  <a:pt x="803490" y="2179590"/>
                  <a:pt x="0" y="1376100"/>
                  <a:pt x="0" y="384945"/>
                </a:cubicBezTo>
                <a:cubicBezTo>
                  <a:pt x="0" y="261051"/>
                  <a:pt x="12555" y="140089"/>
                  <a:pt x="36461" y="23261"/>
                </a:cubicBezTo>
                <a:close/>
              </a:path>
            </a:pathLst>
          </a:cu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 userDrawn="1">
            <p:custDataLst>
              <p:tags r:id="rId5"/>
            </p:custDataLst>
          </p:nvPr>
        </p:nvSpPr>
        <p:spPr>
          <a:xfrm>
            <a:off x="1078059" y="494506"/>
            <a:ext cx="2084678" cy="2084678"/>
          </a:xfrm>
          <a:prstGeom prst="ellipse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2984644" y="2498044"/>
            <a:ext cx="6246303" cy="117440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2984644" y="3759606"/>
            <a:ext cx="6246302" cy="53616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0555972" y="5247871"/>
            <a:ext cx="1458380" cy="430246"/>
          </a:xfrm>
        </p:spPr>
        <p:txBody>
          <a:bodyPr lIns="90000" tIns="46800" rIns="90000" bIns="46800" anchor="b">
            <a:norm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10555972" y="5760869"/>
            <a:ext cx="1458380" cy="43024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椭圆 12"/>
          <p:cNvSpPr/>
          <p:nvPr userDrawn="1">
            <p:custDataLst>
              <p:tags r:id="rId13"/>
            </p:custDataLst>
          </p:nvPr>
        </p:nvSpPr>
        <p:spPr>
          <a:xfrm>
            <a:off x="9537097" y="4867214"/>
            <a:ext cx="1108226" cy="1108226"/>
          </a:xfrm>
          <a:prstGeom prst="ellipse">
            <a:avLst/>
          </a:prstGeom>
          <a:solidFill>
            <a:schemeClr val="accent6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-8255"/>
            <a:ext cx="12192000" cy="6880860"/>
            <a:chOff x="0" y="-13"/>
            <a:chExt cx="19200" cy="10836"/>
          </a:xfrm>
        </p:grpSpPr>
        <p:sp>
          <p:nvSpPr>
            <p:cNvPr id="24" name="任意多边形: 形状 23"/>
            <p:cNvSpPr/>
            <p:nvPr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形状 17"/>
            <p:cNvSpPr/>
            <p:nvPr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任意形状 24"/>
            <p:cNvSpPr/>
            <p:nvPr userDrawn="1">
              <p:custDataLst>
                <p:tags r:id="rId5"/>
              </p:custDataLst>
            </p:nvPr>
          </p:nvSpPr>
          <p:spPr>
            <a:xfrm>
              <a:off x="0" y="9383"/>
              <a:ext cx="1811" cy="1440"/>
            </a:xfrm>
            <a:custGeom>
              <a:avLst/>
              <a:gdLst>
                <a:gd name="connsiteX0" fmla="*/ 928699 w 3691856"/>
                <a:gd name="connsiteY0" fmla="*/ 0 h 2936208"/>
                <a:gd name="connsiteX1" fmla="*/ 3691856 w 3691856"/>
                <a:gd name="connsiteY1" fmla="*/ 2763157 h 2936208"/>
                <a:gd name="connsiteX2" fmla="*/ 3683118 w 3691856"/>
                <a:gd name="connsiteY2" fmla="*/ 2936208 h 2936208"/>
                <a:gd name="connsiteX3" fmla="*/ 0 w 3691856"/>
                <a:gd name="connsiteY3" fmla="*/ 2936208 h 2936208"/>
                <a:gd name="connsiteX4" fmla="*/ 0 w 3691856"/>
                <a:gd name="connsiteY4" fmla="*/ 163397 h 2936208"/>
                <a:gd name="connsiteX5" fmla="*/ 107021 w 3691856"/>
                <a:gd name="connsiteY5" fmla="*/ 124226 h 2936208"/>
                <a:gd name="connsiteX6" fmla="*/ 928699 w 3691856"/>
                <a:gd name="connsiteY6" fmla="*/ 0 h 293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1856" h="2936208">
                  <a:moveTo>
                    <a:pt x="928699" y="0"/>
                  </a:moveTo>
                  <a:cubicBezTo>
                    <a:pt x="2454748" y="0"/>
                    <a:pt x="3691856" y="1237108"/>
                    <a:pt x="3691856" y="2763157"/>
                  </a:cubicBezTo>
                  <a:lnTo>
                    <a:pt x="3683118" y="2936208"/>
                  </a:lnTo>
                  <a:lnTo>
                    <a:pt x="0" y="2936208"/>
                  </a:lnTo>
                  <a:lnTo>
                    <a:pt x="0" y="163397"/>
                  </a:lnTo>
                  <a:lnTo>
                    <a:pt x="107021" y="124226"/>
                  </a:lnTo>
                  <a:cubicBezTo>
                    <a:pt x="366589" y="43492"/>
                    <a:pt x="642565" y="0"/>
                    <a:pt x="928699" y="0"/>
                  </a:cubicBez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120390" y="2425700"/>
            <a:ext cx="6369685" cy="154178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形状 8"/>
          <p:cNvSpPr/>
          <p:nvPr userDrawn="1">
            <p:custDataLst>
              <p:tags r:id="rId6"/>
            </p:custDataLst>
          </p:nvPr>
        </p:nvSpPr>
        <p:spPr>
          <a:xfrm>
            <a:off x="3914199" y="5414158"/>
            <a:ext cx="4340977" cy="1443841"/>
          </a:xfrm>
          <a:custGeom>
            <a:avLst/>
            <a:gdLst>
              <a:gd name="connsiteX0" fmla="*/ 2170488 w 4340977"/>
              <a:gd name="connsiteY0" fmla="*/ 0 h 1443841"/>
              <a:gd name="connsiteX1" fmla="*/ 4338490 w 4340977"/>
              <a:gd name="connsiteY1" fmla="*/ 1437048 h 1443841"/>
              <a:gd name="connsiteX2" fmla="*/ 4340977 w 4340977"/>
              <a:gd name="connsiteY2" fmla="*/ 1443841 h 1443841"/>
              <a:gd name="connsiteX3" fmla="*/ 0 w 4340977"/>
              <a:gd name="connsiteY3" fmla="*/ 1443841 h 1443841"/>
              <a:gd name="connsiteX4" fmla="*/ 2486 w 4340977"/>
              <a:gd name="connsiteY4" fmla="*/ 1437048 h 1443841"/>
              <a:gd name="connsiteX5" fmla="*/ 2170488 w 4340977"/>
              <a:gd name="connsiteY5" fmla="*/ 0 h 14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0977" h="1443841">
                <a:moveTo>
                  <a:pt x="2170488" y="0"/>
                </a:moveTo>
                <a:cubicBezTo>
                  <a:pt x="3145094" y="0"/>
                  <a:pt x="3981300" y="592555"/>
                  <a:pt x="4338490" y="1437048"/>
                </a:cubicBezTo>
                <a:lnTo>
                  <a:pt x="4340977" y="1443841"/>
                </a:lnTo>
                <a:lnTo>
                  <a:pt x="0" y="1443841"/>
                </a:lnTo>
                <a:lnTo>
                  <a:pt x="2486" y="1437048"/>
                </a:lnTo>
                <a:cubicBezTo>
                  <a:pt x="359677" y="592555"/>
                  <a:pt x="1195883" y="0"/>
                  <a:pt x="2170488" y="0"/>
                </a:cubicBezTo>
                <a:close/>
              </a:path>
            </a:pathLst>
          </a:cu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任意形状 7"/>
          <p:cNvSpPr/>
          <p:nvPr userDrawn="1">
            <p:custDataLst>
              <p:tags r:id="rId7"/>
            </p:custDataLst>
          </p:nvPr>
        </p:nvSpPr>
        <p:spPr>
          <a:xfrm>
            <a:off x="4981181" y="1"/>
            <a:ext cx="2229641" cy="904197"/>
          </a:xfrm>
          <a:custGeom>
            <a:avLst/>
            <a:gdLst>
              <a:gd name="connsiteX0" fmla="*/ 0 w 2229641"/>
              <a:gd name="connsiteY0" fmla="*/ 0 h 904197"/>
              <a:gd name="connsiteX1" fmla="*/ 2229641 w 2229641"/>
              <a:gd name="connsiteY1" fmla="*/ 0 h 904197"/>
              <a:gd name="connsiteX2" fmla="*/ 2165057 w 2229641"/>
              <a:gd name="connsiteY2" fmla="*/ 208053 h 904197"/>
              <a:gd name="connsiteX3" fmla="*/ 1114820 w 2229641"/>
              <a:gd name="connsiteY3" fmla="*/ 904197 h 904197"/>
              <a:gd name="connsiteX4" fmla="*/ 64583 w 2229641"/>
              <a:gd name="connsiteY4" fmla="*/ 208053 h 90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9641" h="904197">
                <a:moveTo>
                  <a:pt x="0" y="0"/>
                </a:moveTo>
                <a:lnTo>
                  <a:pt x="2229641" y="0"/>
                </a:lnTo>
                <a:lnTo>
                  <a:pt x="2165057" y="208053"/>
                </a:lnTo>
                <a:cubicBezTo>
                  <a:pt x="1992025" y="617148"/>
                  <a:pt x="1586945" y="904197"/>
                  <a:pt x="1114820" y="904197"/>
                </a:cubicBezTo>
                <a:cubicBezTo>
                  <a:pt x="642696" y="904197"/>
                  <a:pt x="237616" y="617148"/>
                  <a:pt x="64583" y="208053"/>
                </a:cubicBezTo>
                <a:close/>
              </a:path>
            </a:pathLst>
          </a:cu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530840" y="5967730"/>
            <a:ext cx="1661160" cy="905510"/>
            <a:chOff x="16584" y="9398"/>
            <a:chExt cx="2616" cy="1426"/>
          </a:xfrm>
        </p:grpSpPr>
        <p:sp>
          <p:nvSpPr>
            <p:cNvPr id="15" name="任意形状 24"/>
            <p:cNvSpPr/>
            <p:nvPr>
              <p:custDataLst>
                <p:tags r:id="rId3"/>
              </p:custDataLst>
            </p:nvPr>
          </p:nvSpPr>
          <p:spPr>
            <a:xfrm flipH="1">
              <a:off x="17408" y="9398"/>
              <a:ext cx="1792" cy="1425"/>
            </a:xfrm>
            <a:custGeom>
              <a:avLst/>
              <a:gdLst>
                <a:gd name="connsiteX0" fmla="*/ 928699 w 3691856"/>
                <a:gd name="connsiteY0" fmla="*/ 0 h 2936208"/>
                <a:gd name="connsiteX1" fmla="*/ 3691856 w 3691856"/>
                <a:gd name="connsiteY1" fmla="*/ 2763157 h 2936208"/>
                <a:gd name="connsiteX2" fmla="*/ 3683118 w 3691856"/>
                <a:gd name="connsiteY2" fmla="*/ 2936208 h 2936208"/>
                <a:gd name="connsiteX3" fmla="*/ 0 w 3691856"/>
                <a:gd name="connsiteY3" fmla="*/ 2936208 h 2936208"/>
                <a:gd name="connsiteX4" fmla="*/ 0 w 3691856"/>
                <a:gd name="connsiteY4" fmla="*/ 163397 h 2936208"/>
                <a:gd name="connsiteX5" fmla="*/ 107021 w 3691856"/>
                <a:gd name="connsiteY5" fmla="*/ 124226 h 2936208"/>
                <a:gd name="connsiteX6" fmla="*/ 928699 w 3691856"/>
                <a:gd name="connsiteY6" fmla="*/ 0 h 293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1856" h="2936208">
                  <a:moveTo>
                    <a:pt x="928699" y="0"/>
                  </a:moveTo>
                  <a:cubicBezTo>
                    <a:pt x="2454748" y="0"/>
                    <a:pt x="3691856" y="1237108"/>
                    <a:pt x="3691856" y="2763157"/>
                  </a:cubicBezTo>
                  <a:lnTo>
                    <a:pt x="3683118" y="2936208"/>
                  </a:lnTo>
                  <a:lnTo>
                    <a:pt x="0" y="2936208"/>
                  </a:lnTo>
                  <a:lnTo>
                    <a:pt x="0" y="163397"/>
                  </a:lnTo>
                  <a:lnTo>
                    <a:pt x="107021" y="124226"/>
                  </a:lnTo>
                  <a:cubicBezTo>
                    <a:pt x="366589" y="43492"/>
                    <a:pt x="642565" y="0"/>
                    <a:pt x="928699" y="0"/>
                  </a:cubicBez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4"/>
              </p:custDataLst>
            </p:nvPr>
          </p:nvSpPr>
          <p:spPr>
            <a:xfrm>
              <a:off x="16584" y="10122"/>
              <a:ext cx="1423" cy="702"/>
            </a:xfrm>
            <a:custGeom>
              <a:avLst/>
              <a:gdLst>
                <a:gd name="connsiteX0" fmla="*/ 451780 w 903560"/>
                <a:gd name="connsiteY0" fmla="*/ 0 h 445912"/>
                <a:gd name="connsiteX1" fmla="*/ 895026 w 903560"/>
                <a:gd name="connsiteY1" fmla="*/ 361256 h 445912"/>
                <a:gd name="connsiteX2" fmla="*/ 903560 w 903560"/>
                <a:gd name="connsiteY2" fmla="*/ 445912 h 445912"/>
                <a:gd name="connsiteX3" fmla="*/ 0 w 903560"/>
                <a:gd name="connsiteY3" fmla="*/ 445912 h 445912"/>
                <a:gd name="connsiteX4" fmla="*/ 8534 w 903560"/>
                <a:gd name="connsiteY4" fmla="*/ 361256 h 445912"/>
                <a:gd name="connsiteX5" fmla="*/ 451780 w 903560"/>
                <a:gd name="connsiteY5" fmla="*/ 0 h 44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560" h="445912">
                  <a:moveTo>
                    <a:pt x="451780" y="0"/>
                  </a:moveTo>
                  <a:cubicBezTo>
                    <a:pt x="670421" y="0"/>
                    <a:pt x="852838" y="155088"/>
                    <a:pt x="895026" y="361256"/>
                  </a:cubicBezTo>
                  <a:lnTo>
                    <a:pt x="903560" y="445912"/>
                  </a:lnTo>
                  <a:lnTo>
                    <a:pt x="0" y="445912"/>
                  </a:lnTo>
                  <a:lnTo>
                    <a:pt x="8534" y="361256"/>
                  </a:lnTo>
                  <a:cubicBezTo>
                    <a:pt x="50722" y="155088"/>
                    <a:pt x="233139" y="0"/>
                    <a:pt x="451780" y="0"/>
                  </a:cubicBezTo>
                  <a:close/>
                </a:path>
              </a:pathLst>
            </a:cu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-8255"/>
            <a:ext cx="12192000" cy="6880860"/>
            <a:chOff x="0" y="-13"/>
            <a:chExt cx="19200" cy="10836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形状 17"/>
            <p:cNvSpPr/>
            <p:nvPr>
              <p:custDataLst>
                <p:tags r:id="rId5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任意形状 24"/>
            <p:cNvSpPr/>
            <p:nvPr userDrawn="1">
              <p:custDataLst>
                <p:tags r:id="rId6"/>
              </p:custDataLst>
            </p:nvPr>
          </p:nvSpPr>
          <p:spPr>
            <a:xfrm>
              <a:off x="0" y="9383"/>
              <a:ext cx="1811" cy="1440"/>
            </a:xfrm>
            <a:custGeom>
              <a:avLst/>
              <a:gdLst>
                <a:gd name="connsiteX0" fmla="*/ 928699 w 3691856"/>
                <a:gd name="connsiteY0" fmla="*/ 0 h 2936208"/>
                <a:gd name="connsiteX1" fmla="*/ 3691856 w 3691856"/>
                <a:gd name="connsiteY1" fmla="*/ 2763157 h 2936208"/>
                <a:gd name="connsiteX2" fmla="*/ 3683118 w 3691856"/>
                <a:gd name="connsiteY2" fmla="*/ 2936208 h 2936208"/>
                <a:gd name="connsiteX3" fmla="*/ 0 w 3691856"/>
                <a:gd name="connsiteY3" fmla="*/ 2936208 h 2936208"/>
                <a:gd name="connsiteX4" fmla="*/ 0 w 3691856"/>
                <a:gd name="connsiteY4" fmla="*/ 163397 h 2936208"/>
                <a:gd name="connsiteX5" fmla="*/ 107021 w 3691856"/>
                <a:gd name="connsiteY5" fmla="*/ 124226 h 2936208"/>
                <a:gd name="connsiteX6" fmla="*/ 928699 w 3691856"/>
                <a:gd name="connsiteY6" fmla="*/ 0 h 293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1856" h="2936208">
                  <a:moveTo>
                    <a:pt x="928699" y="0"/>
                  </a:moveTo>
                  <a:cubicBezTo>
                    <a:pt x="2454748" y="0"/>
                    <a:pt x="3691856" y="1237108"/>
                    <a:pt x="3691856" y="2763157"/>
                  </a:cubicBezTo>
                  <a:lnTo>
                    <a:pt x="3683118" y="2936208"/>
                  </a:lnTo>
                  <a:lnTo>
                    <a:pt x="0" y="2936208"/>
                  </a:lnTo>
                  <a:lnTo>
                    <a:pt x="0" y="163397"/>
                  </a:lnTo>
                  <a:lnTo>
                    <a:pt x="107021" y="124226"/>
                  </a:lnTo>
                  <a:cubicBezTo>
                    <a:pt x="366589" y="43492"/>
                    <a:pt x="642565" y="0"/>
                    <a:pt x="928699" y="0"/>
                  </a:cubicBezTo>
                  <a:close/>
                </a:path>
              </a:pathLst>
            </a:custGeom>
            <a:solidFill>
              <a:schemeClr val="accent2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6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3810" y="5798820"/>
            <a:ext cx="1991360" cy="1073150"/>
            <a:chOff x="-6" y="9132"/>
            <a:chExt cx="3136" cy="1690"/>
          </a:xfrm>
        </p:grpSpPr>
        <p:sp>
          <p:nvSpPr>
            <p:cNvPr id="16" name="任意形状 24"/>
            <p:cNvSpPr/>
            <p:nvPr userDrawn="1">
              <p:custDataLst>
                <p:tags r:id="rId4"/>
              </p:custDataLst>
            </p:nvPr>
          </p:nvSpPr>
          <p:spPr>
            <a:xfrm>
              <a:off x="-6" y="9132"/>
              <a:ext cx="2126" cy="1691"/>
            </a:xfrm>
            <a:custGeom>
              <a:avLst/>
              <a:gdLst>
                <a:gd name="connsiteX0" fmla="*/ 928699 w 3691856"/>
                <a:gd name="connsiteY0" fmla="*/ 0 h 2936208"/>
                <a:gd name="connsiteX1" fmla="*/ 3691856 w 3691856"/>
                <a:gd name="connsiteY1" fmla="*/ 2763157 h 2936208"/>
                <a:gd name="connsiteX2" fmla="*/ 3683118 w 3691856"/>
                <a:gd name="connsiteY2" fmla="*/ 2936208 h 2936208"/>
                <a:gd name="connsiteX3" fmla="*/ 0 w 3691856"/>
                <a:gd name="connsiteY3" fmla="*/ 2936208 h 2936208"/>
                <a:gd name="connsiteX4" fmla="*/ 0 w 3691856"/>
                <a:gd name="connsiteY4" fmla="*/ 163397 h 2936208"/>
                <a:gd name="connsiteX5" fmla="*/ 107021 w 3691856"/>
                <a:gd name="connsiteY5" fmla="*/ 124226 h 2936208"/>
                <a:gd name="connsiteX6" fmla="*/ 928699 w 3691856"/>
                <a:gd name="connsiteY6" fmla="*/ 0 h 293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1856" h="2936208">
                  <a:moveTo>
                    <a:pt x="928699" y="0"/>
                  </a:moveTo>
                  <a:cubicBezTo>
                    <a:pt x="2454748" y="0"/>
                    <a:pt x="3691856" y="1237108"/>
                    <a:pt x="3691856" y="2763157"/>
                  </a:cubicBezTo>
                  <a:lnTo>
                    <a:pt x="3683118" y="2936208"/>
                  </a:lnTo>
                  <a:lnTo>
                    <a:pt x="0" y="2936208"/>
                  </a:lnTo>
                  <a:lnTo>
                    <a:pt x="0" y="163397"/>
                  </a:lnTo>
                  <a:lnTo>
                    <a:pt x="107021" y="124226"/>
                  </a:lnTo>
                  <a:cubicBezTo>
                    <a:pt x="366589" y="43492"/>
                    <a:pt x="642565" y="0"/>
                    <a:pt x="928699" y="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任意多边形: 形状 17"/>
            <p:cNvSpPr/>
            <p:nvPr userDrawn="1">
              <p:custDataLst>
                <p:tags r:id="rId5"/>
              </p:custDataLst>
            </p:nvPr>
          </p:nvSpPr>
          <p:spPr>
            <a:xfrm>
              <a:off x="1110" y="9611"/>
              <a:ext cx="2020" cy="1189"/>
            </a:xfrm>
            <a:custGeom>
              <a:avLst/>
              <a:gdLst>
                <a:gd name="connsiteX0" fmla="*/ 641220 w 1282440"/>
                <a:gd name="connsiteY0" fmla="*/ 0 h 755143"/>
                <a:gd name="connsiteX1" fmla="*/ 1282440 w 1282440"/>
                <a:gd name="connsiteY1" fmla="*/ 641220 h 755143"/>
                <a:gd name="connsiteX2" fmla="*/ 1270956 w 1282440"/>
                <a:gd name="connsiteY2" fmla="*/ 755143 h 755143"/>
                <a:gd name="connsiteX3" fmla="*/ 11485 w 1282440"/>
                <a:gd name="connsiteY3" fmla="*/ 755143 h 755143"/>
                <a:gd name="connsiteX4" fmla="*/ 0 w 1282440"/>
                <a:gd name="connsiteY4" fmla="*/ 641220 h 755143"/>
                <a:gd name="connsiteX5" fmla="*/ 641220 w 1282440"/>
                <a:gd name="connsiteY5" fmla="*/ 0 h 75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2440" h="755143">
                  <a:moveTo>
                    <a:pt x="641220" y="0"/>
                  </a:moveTo>
                  <a:cubicBezTo>
                    <a:pt x="995356" y="0"/>
                    <a:pt x="1282440" y="287084"/>
                    <a:pt x="1282440" y="641220"/>
                  </a:cubicBezTo>
                  <a:lnTo>
                    <a:pt x="1270956" y="755143"/>
                  </a:lnTo>
                  <a:lnTo>
                    <a:pt x="11485" y="755143"/>
                  </a:lnTo>
                  <a:lnTo>
                    <a:pt x="0" y="641220"/>
                  </a:lnTo>
                  <a:cubicBezTo>
                    <a:pt x="0" y="287084"/>
                    <a:pt x="287084" y="0"/>
                    <a:pt x="641220" y="0"/>
                  </a:cubicBez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2857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2001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573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114550" indent="-28575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5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530840" y="5967730"/>
            <a:ext cx="1661160" cy="904240"/>
            <a:chOff x="16584" y="9398"/>
            <a:chExt cx="2616" cy="1424"/>
          </a:xfrm>
        </p:grpSpPr>
        <p:sp>
          <p:nvSpPr>
            <p:cNvPr id="12" name="任意形状 24"/>
            <p:cNvSpPr/>
            <p:nvPr userDrawn="1">
              <p:custDataLst>
                <p:tags r:id="rId3"/>
              </p:custDataLst>
            </p:nvPr>
          </p:nvSpPr>
          <p:spPr>
            <a:xfrm flipH="1">
              <a:off x="17408" y="9398"/>
              <a:ext cx="1792" cy="1425"/>
            </a:xfrm>
            <a:custGeom>
              <a:avLst/>
              <a:gdLst>
                <a:gd name="connsiteX0" fmla="*/ 928699 w 3691856"/>
                <a:gd name="connsiteY0" fmla="*/ 0 h 2936208"/>
                <a:gd name="connsiteX1" fmla="*/ 3691856 w 3691856"/>
                <a:gd name="connsiteY1" fmla="*/ 2763157 h 2936208"/>
                <a:gd name="connsiteX2" fmla="*/ 3683118 w 3691856"/>
                <a:gd name="connsiteY2" fmla="*/ 2936208 h 2936208"/>
                <a:gd name="connsiteX3" fmla="*/ 0 w 3691856"/>
                <a:gd name="connsiteY3" fmla="*/ 2936208 h 2936208"/>
                <a:gd name="connsiteX4" fmla="*/ 0 w 3691856"/>
                <a:gd name="connsiteY4" fmla="*/ 163397 h 2936208"/>
                <a:gd name="connsiteX5" fmla="*/ 107021 w 3691856"/>
                <a:gd name="connsiteY5" fmla="*/ 124226 h 2936208"/>
                <a:gd name="connsiteX6" fmla="*/ 928699 w 3691856"/>
                <a:gd name="connsiteY6" fmla="*/ 0 h 293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1856" h="2936208">
                  <a:moveTo>
                    <a:pt x="928699" y="0"/>
                  </a:moveTo>
                  <a:cubicBezTo>
                    <a:pt x="2454748" y="0"/>
                    <a:pt x="3691856" y="1237108"/>
                    <a:pt x="3691856" y="2763157"/>
                  </a:cubicBezTo>
                  <a:lnTo>
                    <a:pt x="3683118" y="2936208"/>
                  </a:lnTo>
                  <a:lnTo>
                    <a:pt x="0" y="2936208"/>
                  </a:lnTo>
                  <a:lnTo>
                    <a:pt x="0" y="163397"/>
                  </a:lnTo>
                  <a:lnTo>
                    <a:pt x="107021" y="124226"/>
                  </a:lnTo>
                  <a:cubicBezTo>
                    <a:pt x="366589" y="43492"/>
                    <a:pt x="642565" y="0"/>
                    <a:pt x="928699" y="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4"/>
              </p:custDataLst>
            </p:nvPr>
          </p:nvSpPr>
          <p:spPr>
            <a:xfrm>
              <a:off x="16584" y="10098"/>
              <a:ext cx="1423" cy="702"/>
            </a:xfrm>
            <a:custGeom>
              <a:avLst/>
              <a:gdLst>
                <a:gd name="connsiteX0" fmla="*/ 451780 w 903560"/>
                <a:gd name="connsiteY0" fmla="*/ 0 h 445912"/>
                <a:gd name="connsiteX1" fmla="*/ 895026 w 903560"/>
                <a:gd name="connsiteY1" fmla="*/ 361256 h 445912"/>
                <a:gd name="connsiteX2" fmla="*/ 903560 w 903560"/>
                <a:gd name="connsiteY2" fmla="*/ 445912 h 445912"/>
                <a:gd name="connsiteX3" fmla="*/ 0 w 903560"/>
                <a:gd name="connsiteY3" fmla="*/ 445912 h 445912"/>
                <a:gd name="connsiteX4" fmla="*/ 8534 w 903560"/>
                <a:gd name="connsiteY4" fmla="*/ 361256 h 445912"/>
                <a:gd name="connsiteX5" fmla="*/ 451780 w 903560"/>
                <a:gd name="connsiteY5" fmla="*/ 0 h 44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560" h="445912">
                  <a:moveTo>
                    <a:pt x="451780" y="0"/>
                  </a:moveTo>
                  <a:cubicBezTo>
                    <a:pt x="670421" y="0"/>
                    <a:pt x="852838" y="155088"/>
                    <a:pt x="895026" y="361256"/>
                  </a:cubicBezTo>
                  <a:lnTo>
                    <a:pt x="903560" y="445912"/>
                  </a:lnTo>
                  <a:lnTo>
                    <a:pt x="0" y="445912"/>
                  </a:lnTo>
                  <a:lnTo>
                    <a:pt x="8534" y="361256"/>
                  </a:lnTo>
                  <a:cubicBezTo>
                    <a:pt x="50722" y="155088"/>
                    <a:pt x="233139" y="0"/>
                    <a:pt x="451780" y="0"/>
                  </a:cubicBez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-3175" y="-16510"/>
            <a:ext cx="12193270" cy="6883400"/>
            <a:chOff x="-5" y="-26"/>
            <a:chExt cx="19202" cy="10840"/>
          </a:xfrm>
        </p:grpSpPr>
        <p:grpSp>
          <p:nvGrpSpPr>
            <p:cNvPr id="8" name="组合 7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5" y="7500"/>
              <a:ext cx="5143" cy="3314"/>
              <a:chOff x="-3174" y="4762217"/>
              <a:chExt cx="3265874" cy="2104199"/>
            </a:xfrm>
          </p:grpSpPr>
          <p:sp>
            <p:nvSpPr>
              <p:cNvPr id="9" name="任意多边形: 形状 8"/>
              <p:cNvSpPr/>
              <p:nvPr>
                <p:custDataLst>
                  <p:tags r:id="rId5"/>
                </p:custDataLst>
              </p:nvPr>
            </p:nvSpPr>
            <p:spPr>
              <a:xfrm>
                <a:off x="-3174" y="4762217"/>
                <a:ext cx="2009063" cy="2104199"/>
              </a:xfrm>
              <a:custGeom>
                <a:avLst/>
                <a:gdLst>
                  <a:gd name="connsiteX0" fmla="*/ 28878 w 2009063"/>
                  <a:gd name="connsiteY0" fmla="*/ 0 h 2104199"/>
                  <a:gd name="connsiteX1" fmla="*/ 2009063 w 2009063"/>
                  <a:gd name="connsiteY1" fmla="*/ 1980184 h 2104199"/>
                  <a:gd name="connsiteX2" fmla="*/ 2002801 w 2009063"/>
                  <a:gd name="connsiteY2" fmla="*/ 2104199 h 2104199"/>
                  <a:gd name="connsiteX3" fmla="*/ 0 w 2009063"/>
                  <a:gd name="connsiteY3" fmla="*/ 2104199 h 2104199"/>
                  <a:gd name="connsiteX4" fmla="*/ 0 w 2009063"/>
                  <a:gd name="connsiteY4" fmla="*/ 1095 h 210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9063" h="2104199">
                    <a:moveTo>
                      <a:pt x="28878" y="0"/>
                    </a:moveTo>
                    <a:cubicBezTo>
                      <a:pt x="1122504" y="0"/>
                      <a:pt x="2009063" y="886559"/>
                      <a:pt x="2009063" y="1980184"/>
                    </a:cubicBezTo>
                    <a:lnTo>
                      <a:pt x="2002801" y="2104199"/>
                    </a:lnTo>
                    <a:lnTo>
                      <a:pt x="0" y="2104199"/>
                    </a:lnTo>
                    <a:lnTo>
                      <a:pt x="0" y="1095"/>
                    </a:lnTo>
                    <a:close/>
                  </a:path>
                </a:pathLst>
              </a:cu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任意多边形: 形状 9"/>
              <p:cNvSpPr/>
              <p:nvPr>
                <p:custDataLst>
                  <p:tags r:id="rId6"/>
                </p:custDataLst>
              </p:nvPr>
            </p:nvSpPr>
            <p:spPr>
              <a:xfrm>
                <a:off x="749076" y="5357865"/>
                <a:ext cx="2513624" cy="1500135"/>
              </a:xfrm>
              <a:custGeom>
                <a:avLst/>
                <a:gdLst>
                  <a:gd name="connsiteX0" fmla="*/ 1256812 w 2513624"/>
                  <a:gd name="connsiteY0" fmla="*/ 0 h 1500135"/>
                  <a:gd name="connsiteX1" fmla="*/ 2513624 w 2513624"/>
                  <a:gd name="connsiteY1" fmla="*/ 1256812 h 1500135"/>
                  <a:gd name="connsiteX2" fmla="*/ 2489095 w 2513624"/>
                  <a:gd name="connsiteY2" fmla="*/ 1500135 h 1500135"/>
                  <a:gd name="connsiteX3" fmla="*/ 24529 w 2513624"/>
                  <a:gd name="connsiteY3" fmla="*/ 1500135 h 1500135"/>
                  <a:gd name="connsiteX4" fmla="*/ 0 w 2513624"/>
                  <a:gd name="connsiteY4" fmla="*/ 1256812 h 1500135"/>
                  <a:gd name="connsiteX5" fmla="*/ 1256812 w 2513624"/>
                  <a:gd name="connsiteY5" fmla="*/ 0 h 150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3624" h="1500135">
                    <a:moveTo>
                      <a:pt x="1256812" y="0"/>
                    </a:moveTo>
                    <a:cubicBezTo>
                      <a:pt x="1950930" y="0"/>
                      <a:pt x="2513624" y="562694"/>
                      <a:pt x="2513624" y="1256812"/>
                    </a:cubicBezTo>
                    <a:lnTo>
                      <a:pt x="2489095" y="1500135"/>
                    </a:lnTo>
                    <a:lnTo>
                      <a:pt x="24529" y="1500135"/>
                    </a:lnTo>
                    <a:lnTo>
                      <a:pt x="0" y="1256812"/>
                    </a:lnTo>
                    <a:cubicBezTo>
                      <a:pt x="0" y="562694"/>
                      <a:pt x="562694" y="0"/>
                      <a:pt x="1256812" y="0"/>
                    </a:cubicBez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 rot="10800000">
              <a:off x="14055" y="-26"/>
              <a:ext cx="5143" cy="3314"/>
              <a:chOff x="-3174" y="4762217"/>
              <a:chExt cx="3265874" cy="2104199"/>
            </a:xfrm>
          </p:grpSpPr>
          <p:sp>
            <p:nvSpPr>
              <p:cNvPr id="13" name="任意多边形: 形状 12"/>
              <p:cNvSpPr/>
              <p:nvPr>
                <p:custDataLst>
                  <p:tags r:id="rId8"/>
                </p:custDataLst>
              </p:nvPr>
            </p:nvSpPr>
            <p:spPr>
              <a:xfrm>
                <a:off x="-3174" y="4762217"/>
                <a:ext cx="2009063" cy="2104199"/>
              </a:xfrm>
              <a:custGeom>
                <a:avLst/>
                <a:gdLst>
                  <a:gd name="connsiteX0" fmla="*/ 28878 w 2009063"/>
                  <a:gd name="connsiteY0" fmla="*/ 0 h 2104199"/>
                  <a:gd name="connsiteX1" fmla="*/ 2009063 w 2009063"/>
                  <a:gd name="connsiteY1" fmla="*/ 1980184 h 2104199"/>
                  <a:gd name="connsiteX2" fmla="*/ 2002801 w 2009063"/>
                  <a:gd name="connsiteY2" fmla="*/ 2104199 h 2104199"/>
                  <a:gd name="connsiteX3" fmla="*/ 0 w 2009063"/>
                  <a:gd name="connsiteY3" fmla="*/ 2104199 h 2104199"/>
                  <a:gd name="connsiteX4" fmla="*/ 0 w 2009063"/>
                  <a:gd name="connsiteY4" fmla="*/ 1095 h 210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9063" h="2104199">
                    <a:moveTo>
                      <a:pt x="28878" y="0"/>
                    </a:moveTo>
                    <a:cubicBezTo>
                      <a:pt x="1122504" y="0"/>
                      <a:pt x="2009063" y="886559"/>
                      <a:pt x="2009063" y="1980184"/>
                    </a:cubicBezTo>
                    <a:lnTo>
                      <a:pt x="2002801" y="2104199"/>
                    </a:lnTo>
                    <a:lnTo>
                      <a:pt x="0" y="2104199"/>
                    </a:lnTo>
                    <a:lnTo>
                      <a:pt x="0" y="1095"/>
                    </a:lnTo>
                    <a:close/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" name="任意多边形: 形状 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49076" y="5357865"/>
                <a:ext cx="2513624" cy="1500135"/>
              </a:xfrm>
              <a:custGeom>
                <a:avLst/>
                <a:gdLst>
                  <a:gd name="connsiteX0" fmla="*/ 1256812 w 2513624"/>
                  <a:gd name="connsiteY0" fmla="*/ 0 h 1500135"/>
                  <a:gd name="connsiteX1" fmla="*/ 2513624 w 2513624"/>
                  <a:gd name="connsiteY1" fmla="*/ 1256812 h 1500135"/>
                  <a:gd name="connsiteX2" fmla="*/ 2489095 w 2513624"/>
                  <a:gd name="connsiteY2" fmla="*/ 1500135 h 1500135"/>
                  <a:gd name="connsiteX3" fmla="*/ 24529 w 2513624"/>
                  <a:gd name="connsiteY3" fmla="*/ 1500135 h 1500135"/>
                  <a:gd name="connsiteX4" fmla="*/ 0 w 2513624"/>
                  <a:gd name="connsiteY4" fmla="*/ 1256812 h 1500135"/>
                  <a:gd name="connsiteX5" fmla="*/ 1256812 w 2513624"/>
                  <a:gd name="connsiteY5" fmla="*/ 0 h 150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3624" h="1500135">
                    <a:moveTo>
                      <a:pt x="1256812" y="0"/>
                    </a:moveTo>
                    <a:cubicBezTo>
                      <a:pt x="1950930" y="0"/>
                      <a:pt x="2513624" y="562694"/>
                      <a:pt x="2513624" y="1256812"/>
                    </a:cubicBezTo>
                    <a:lnTo>
                      <a:pt x="2489095" y="1500135"/>
                    </a:lnTo>
                    <a:lnTo>
                      <a:pt x="24529" y="1500135"/>
                    </a:lnTo>
                    <a:lnTo>
                      <a:pt x="0" y="1256812"/>
                    </a:lnTo>
                    <a:cubicBezTo>
                      <a:pt x="0" y="562694"/>
                      <a:pt x="562694" y="0"/>
                      <a:pt x="1256812" y="0"/>
                    </a:cubicBezTo>
                    <a:close/>
                  </a:path>
                </a:pathLst>
              </a:custGeom>
              <a:solidFill>
                <a:schemeClr val="accent3">
                  <a:alpha val="2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672507" y="4889195"/>
            <a:ext cx="4846986" cy="430367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>
            <p:custDataLst>
              <p:tags r:id="rId6"/>
            </p:custDataLst>
          </p:nvPr>
        </p:nvSpPr>
        <p:spPr>
          <a:xfrm>
            <a:off x="5395393" y="2636224"/>
            <a:ext cx="1000451" cy="1000451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/>
          <p:cNvSpPr/>
          <p:nvPr userDrawn="1">
            <p:custDataLst>
              <p:tags r:id="rId7"/>
            </p:custDataLst>
          </p:nvPr>
        </p:nvSpPr>
        <p:spPr>
          <a:xfrm>
            <a:off x="6474332" y="2240011"/>
            <a:ext cx="500225" cy="500225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672506" y="4063043"/>
            <a:ext cx="4846987" cy="77867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0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742950" marR="0" lvl="1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200150" marR="0" lvl="2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57350" marR="0" lvl="3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114550" marR="0" lvl="4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u="none" strike="noStrike" kern="1200" cap="none" spc="15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grpSp>
        <p:nvGrpSpPr>
          <p:cNvPr id="8" name="组合 7"/>
          <p:cNvGrpSpPr/>
          <p:nvPr userDrawn="1">
            <p:custDataLst>
              <p:tags r:id="rId7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8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9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1" name="任意多边形: 形状 9"/>
            <p:cNvSpPr/>
            <p:nvPr userDrawn="1"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形状 17"/>
            <p:cNvSpPr/>
            <p:nvPr userDrawn="1"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0662920" y="-8255"/>
            <a:ext cx="1529080" cy="1472565"/>
            <a:chOff x="16792" y="-13"/>
            <a:chExt cx="2408" cy="2319"/>
          </a:xfrm>
        </p:grpSpPr>
        <p:sp>
          <p:nvSpPr>
            <p:cNvPr id="10" name="任意多边形: 形状 9"/>
            <p:cNvSpPr/>
            <p:nvPr userDrawn="1">
              <p:custDataLst>
                <p:tags r:id="rId3"/>
              </p:custDataLst>
            </p:nvPr>
          </p:nvSpPr>
          <p:spPr>
            <a:xfrm>
              <a:off x="17824" y="0"/>
              <a:ext cx="1376" cy="2307"/>
            </a:xfrm>
            <a:custGeom>
              <a:avLst/>
              <a:gdLst>
                <a:gd name="connsiteX0" fmla="*/ 447252 w 873962"/>
                <a:gd name="connsiteY0" fmla="*/ 0 h 1464826"/>
                <a:gd name="connsiteX1" fmla="*/ 873962 w 873962"/>
                <a:gd name="connsiteY1" fmla="*/ 0 h 1464826"/>
                <a:gd name="connsiteX2" fmla="*/ 873962 w 873962"/>
                <a:gd name="connsiteY2" fmla="*/ 1456778 h 1464826"/>
                <a:gd name="connsiteX3" fmla="*/ 847228 w 873962"/>
                <a:gd name="connsiteY3" fmla="*/ 1460858 h 1464826"/>
                <a:gd name="connsiteX4" fmla="*/ 768639 w 873962"/>
                <a:gd name="connsiteY4" fmla="*/ 1464826 h 1464826"/>
                <a:gd name="connsiteX5" fmla="*/ 0 w 873962"/>
                <a:gd name="connsiteY5" fmla="*/ 696187 h 1464826"/>
                <a:gd name="connsiteX6" fmla="*/ 338885 w 873962"/>
                <a:gd name="connsiteY6" fmla="*/ 58819 h 146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3962" h="1464826">
                  <a:moveTo>
                    <a:pt x="447252" y="0"/>
                  </a:moveTo>
                  <a:lnTo>
                    <a:pt x="873962" y="0"/>
                  </a:lnTo>
                  <a:lnTo>
                    <a:pt x="873962" y="1456778"/>
                  </a:lnTo>
                  <a:lnTo>
                    <a:pt x="847228" y="1460858"/>
                  </a:lnTo>
                  <a:cubicBezTo>
                    <a:pt x="821388" y="1463482"/>
                    <a:pt x="795171" y="1464826"/>
                    <a:pt x="768639" y="1464826"/>
                  </a:cubicBezTo>
                  <a:cubicBezTo>
                    <a:pt x="344131" y="1464826"/>
                    <a:pt x="0" y="1120695"/>
                    <a:pt x="0" y="696187"/>
                  </a:cubicBezTo>
                  <a:cubicBezTo>
                    <a:pt x="0" y="430870"/>
                    <a:pt x="134426" y="196949"/>
                    <a:pt x="338885" y="58819"/>
                  </a:cubicBezTo>
                  <a:close/>
                </a:path>
              </a:pathLst>
            </a:custGeom>
            <a:solidFill>
              <a:schemeClr val="accent3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任意形状 17"/>
            <p:cNvSpPr/>
            <p:nvPr userDrawn="1">
              <p:custDataLst>
                <p:tags r:id="rId4"/>
              </p:custDataLst>
            </p:nvPr>
          </p:nvSpPr>
          <p:spPr>
            <a:xfrm>
              <a:off x="16792" y="-13"/>
              <a:ext cx="1847" cy="1121"/>
            </a:xfrm>
            <a:custGeom>
              <a:avLst/>
              <a:gdLst>
                <a:gd name="connsiteX0" fmla="*/ 42442 w 3589290"/>
                <a:gd name="connsiteY0" fmla="*/ 0 h 2179590"/>
                <a:gd name="connsiteX1" fmla="*/ 3546848 w 3589290"/>
                <a:gd name="connsiteY1" fmla="*/ 0 h 2179590"/>
                <a:gd name="connsiteX2" fmla="*/ 3552829 w 3589290"/>
                <a:gd name="connsiteY2" fmla="*/ 23261 h 2179590"/>
                <a:gd name="connsiteX3" fmla="*/ 3589290 w 3589290"/>
                <a:gd name="connsiteY3" fmla="*/ 384945 h 2179590"/>
                <a:gd name="connsiteX4" fmla="*/ 1794645 w 3589290"/>
                <a:gd name="connsiteY4" fmla="*/ 2179590 h 2179590"/>
                <a:gd name="connsiteX5" fmla="*/ 0 w 3589290"/>
                <a:gd name="connsiteY5" fmla="*/ 384945 h 2179590"/>
                <a:gd name="connsiteX6" fmla="*/ 36461 w 3589290"/>
                <a:gd name="connsiteY6" fmla="*/ 23261 h 21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9290" h="2179590">
                  <a:moveTo>
                    <a:pt x="42442" y="0"/>
                  </a:moveTo>
                  <a:lnTo>
                    <a:pt x="3546848" y="0"/>
                  </a:lnTo>
                  <a:lnTo>
                    <a:pt x="3552829" y="23261"/>
                  </a:lnTo>
                  <a:cubicBezTo>
                    <a:pt x="3576736" y="140089"/>
                    <a:pt x="3589290" y="261051"/>
                    <a:pt x="3589290" y="384945"/>
                  </a:cubicBezTo>
                  <a:cubicBezTo>
                    <a:pt x="3589290" y="1376100"/>
                    <a:pt x="2785800" y="2179590"/>
                    <a:pt x="1794645" y="2179590"/>
                  </a:cubicBezTo>
                  <a:cubicBezTo>
                    <a:pt x="803490" y="2179590"/>
                    <a:pt x="0" y="1376100"/>
                    <a:pt x="0" y="384945"/>
                  </a:cubicBezTo>
                  <a:cubicBezTo>
                    <a:pt x="0" y="261051"/>
                    <a:pt x="12555" y="140089"/>
                    <a:pt x="36461" y="23261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63.xml"/><Relationship Id="rId24" Type="http://schemas.openxmlformats.org/officeDocument/2006/relationships/tags" Target="../tags/tag162.xml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54025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3303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183495" y="-457200"/>
            <a:ext cx="3618230" cy="2879090"/>
            <a:chOff x="16037" y="-720"/>
            <a:chExt cx="5698" cy="4534"/>
          </a:xfrm>
        </p:grpSpPr>
        <p:sp>
          <p:nvSpPr>
            <p:cNvPr id="14" name="椭圆 13"/>
            <p:cNvSpPr/>
            <p:nvPr/>
          </p:nvSpPr>
          <p:spPr>
            <a:xfrm>
              <a:off x="16037" y="-620"/>
              <a:ext cx="2268" cy="226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7201" y="-720"/>
              <a:ext cx="4535" cy="4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1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8.xml"/><Relationship Id="rId6" Type="http://schemas.openxmlformats.org/officeDocument/2006/relationships/tags" Target="../tags/tag196.xml"/><Relationship Id="rId5" Type="http://schemas.openxmlformats.org/officeDocument/2006/relationships/image" Target="../media/image6.png"/><Relationship Id="rId4" Type="http://schemas.openxmlformats.org/officeDocument/2006/relationships/tags" Target="../tags/tag195.xml"/><Relationship Id="rId3" Type="http://schemas.openxmlformats.org/officeDocument/2006/relationships/image" Target="../media/image1.jpe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9.xml"/><Relationship Id="rId8" Type="http://schemas.openxmlformats.org/officeDocument/2006/relationships/tags" Target="../tags/tag200.xml"/><Relationship Id="rId7" Type="http://schemas.openxmlformats.org/officeDocument/2006/relationships/image" Target="../media/image7.png"/><Relationship Id="rId6" Type="http://schemas.openxmlformats.org/officeDocument/2006/relationships/tags" Target="../tags/tag199.xml"/><Relationship Id="rId5" Type="http://schemas.microsoft.com/office/2007/relationships/media" Target="file:///C:\Users\12341\Desktop\&#30452;&#25773;&#36164;&#26009;\IO&#22810;&#36335;&#22797;&#29992;\select&#21160;&#30011;&#28436;&#31034;.mp4" TargetMode="External"/><Relationship Id="rId4" Type="http://schemas.openxmlformats.org/officeDocument/2006/relationships/video" Target="file:///C:\Users\12341\Desktop\&#30452;&#25773;&#36164;&#26009;\IO&#22810;&#36335;&#22797;&#29992;\select&#21160;&#30011;&#28436;&#31034;.mp4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98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9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0.xml"/><Relationship Id="rId4" Type="http://schemas.openxmlformats.org/officeDocument/2006/relationships/tags" Target="../tags/tag203.xml"/><Relationship Id="rId3" Type="http://schemas.openxmlformats.org/officeDocument/2006/relationships/image" Target="../media/image1.jpe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1.xml"/><Relationship Id="rId4" Type="http://schemas.openxmlformats.org/officeDocument/2006/relationships/tags" Target="../tags/tag206.xml"/><Relationship Id="rId3" Type="http://schemas.openxmlformats.org/officeDocument/2006/relationships/image" Target="../media/image1.jpe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2.xml"/><Relationship Id="rId6" Type="http://schemas.openxmlformats.org/officeDocument/2006/relationships/tags" Target="../tags/tag209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.jpe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3.xml"/><Relationship Id="rId4" Type="http://schemas.openxmlformats.org/officeDocument/2006/relationships/tags" Target="../tags/tag212.xml"/><Relationship Id="rId3" Type="http://schemas.openxmlformats.org/officeDocument/2006/relationships/image" Target="../media/image1.jpe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4.xml"/><Relationship Id="rId4" Type="http://schemas.openxmlformats.org/officeDocument/2006/relationships/tags" Target="../tags/tag214.xml"/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tags" Target="../tags/tag21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5.xml"/><Relationship Id="rId4" Type="http://schemas.openxmlformats.org/officeDocument/2006/relationships/tags" Target="../tags/tag216.xml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tags" Target="../tags/tag21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6.xml"/><Relationship Id="rId8" Type="http://schemas.openxmlformats.org/officeDocument/2006/relationships/tags" Target="../tags/tag220.xml"/><Relationship Id="rId7" Type="http://schemas.openxmlformats.org/officeDocument/2006/relationships/image" Target="../media/image12.png"/><Relationship Id="rId6" Type="http://schemas.openxmlformats.org/officeDocument/2006/relationships/tags" Target="../tags/tag219.xml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1.jpeg"/><Relationship Id="rId2" Type="http://schemas.openxmlformats.org/officeDocument/2006/relationships/tags" Target="../tags/tag218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21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7.xml"/><Relationship Id="rId4" Type="http://schemas.openxmlformats.org/officeDocument/2006/relationships/tags" Target="../tags/tag223.xml"/><Relationship Id="rId3" Type="http://schemas.openxmlformats.org/officeDocument/2006/relationships/image" Target="../media/image1.jpeg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image" Target="../media/image1.jpeg"/><Relationship Id="rId1" Type="http://schemas.openxmlformats.org/officeDocument/2006/relationships/tags" Target="../tags/tag16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18.xml"/><Relationship Id="rId4" Type="http://schemas.openxmlformats.org/officeDocument/2006/relationships/tags" Target="../tags/tag226.xml"/><Relationship Id="rId3" Type="http://schemas.openxmlformats.org/officeDocument/2006/relationships/image" Target="../media/image1.jpe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171.xml"/><Relationship Id="rId3" Type="http://schemas.openxmlformats.org/officeDocument/2006/relationships/image" Target="../media/image1.jpeg"/><Relationship Id="rId2" Type="http://schemas.openxmlformats.org/officeDocument/2006/relationships/tags" Target="../tags/tag17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174.xml"/><Relationship Id="rId3" Type="http://schemas.openxmlformats.org/officeDocument/2006/relationships/image" Target="../media/image1.jpeg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3.xml"/><Relationship Id="rId8" Type="http://schemas.openxmlformats.org/officeDocument/2006/relationships/tags" Target="../tags/tag178.xml"/><Relationship Id="rId7" Type="http://schemas.openxmlformats.org/officeDocument/2006/relationships/image" Target="../media/image3.png"/><Relationship Id="rId6" Type="http://schemas.openxmlformats.org/officeDocument/2006/relationships/tags" Target="../tags/tag177.xml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.jpeg"/><Relationship Id="rId2" Type="http://schemas.openxmlformats.org/officeDocument/2006/relationships/tags" Target="../tags/tag176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7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image" Target="../media/image1.jpe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5.xml"/><Relationship Id="rId8" Type="http://schemas.openxmlformats.org/officeDocument/2006/relationships/tags" Target="../tags/tag186.xml"/><Relationship Id="rId7" Type="http://schemas.openxmlformats.org/officeDocument/2006/relationships/image" Target="../media/image4.png"/><Relationship Id="rId6" Type="http://schemas.openxmlformats.org/officeDocument/2006/relationships/tags" Target="../tags/tag185.xml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.jpeg"/><Relationship Id="rId2" Type="http://schemas.openxmlformats.org/officeDocument/2006/relationships/tags" Target="../tags/tag184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8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6.xml"/><Relationship Id="rId8" Type="http://schemas.openxmlformats.org/officeDocument/2006/relationships/tags" Target="../tags/tag190.xml"/><Relationship Id="rId7" Type="http://schemas.openxmlformats.org/officeDocument/2006/relationships/image" Target="../media/image5.png"/><Relationship Id="rId6" Type="http://schemas.openxmlformats.org/officeDocument/2006/relationships/tags" Target="../tags/tag189.xml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1.jpeg"/><Relationship Id="rId2" Type="http://schemas.openxmlformats.org/officeDocument/2006/relationships/tags" Target="../tags/tag188.xml"/><Relationship Id="rId10" Type="http://schemas.openxmlformats.org/officeDocument/2006/relationships/slideLayout" Target="../slideLayouts/slideLayout6.xml"/><Relationship Id="rId1" Type="http://schemas.openxmlformats.org/officeDocument/2006/relationships/tags" Target="../tags/tag18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hemeOverride" Target="../theme/themeOverride7.xml"/><Relationship Id="rId3" Type="http://schemas.openxmlformats.org/officeDocument/2006/relationships/tags" Target="../tags/tag192.xml"/><Relationship Id="rId2" Type="http://schemas.openxmlformats.org/officeDocument/2006/relationships/image" Target="../media/image1.jpeg"/><Relationship Id="rId1" Type="http://schemas.openxmlformats.org/officeDocument/2006/relationships/tags" Target="../tags/tag1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880995" y="2205990"/>
            <a:ext cx="6430645" cy="847725"/>
          </a:xfrm>
        </p:spPr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6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I/O</a:t>
            </a:r>
            <a:r>
              <a:rPr sz="60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多路复用</a:t>
            </a:r>
            <a:endParaRPr sz="600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604125" y="-109855"/>
            <a:ext cx="1844040" cy="1783715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75945" y="616585"/>
            <a:ext cx="1440000" cy="144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9667875" y="5778500"/>
            <a:ext cx="1080000" cy="108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383405" y="3585845"/>
            <a:ext cx="3425190" cy="822325"/>
          </a:xfrm>
        </p:spPr>
        <p:txBody>
          <a:bodyPr>
            <a:noAutofit/>
          </a:bodyPr>
          <a:p>
            <a: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3600" b="1">
                <a:latin typeface="微软雅黑" panose="020B0503020204020204" pitchFamily="34" charset="-122"/>
              </a:rPr>
              <a:t>程序员囧辉</a:t>
            </a:r>
            <a:endParaRPr lang="zh-CN" altLang="en-US" sz="3600" b="1">
              <a:latin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40670" y="5376545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158230" y="4841875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090660" y="3940810"/>
            <a:ext cx="360000" cy="36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select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33295" y="1245235"/>
            <a:ext cx="7724775" cy="47529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97710" y="2586355"/>
            <a:ext cx="2454275" cy="2435860"/>
            <a:chOff x="15225" y="8467"/>
            <a:chExt cx="2351" cy="2333"/>
          </a:xfrm>
        </p:grpSpPr>
        <p:sp>
          <p:nvSpPr>
            <p:cNvPr id="4" name="椭圆 3"/>
            <p:cNvSpPr/>
            <p:nvPr/>
          </p:nvSpPr>
          <p:spPr>
            <a:xfrm>
              <a:off x="15225" y="9100"/>
              <a:ext cx="1701" cy="170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442" y="8467"/>
              <a:ext cx="1134" cy="11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30" y="652780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8360" y="1560195"/>
            <a:ext cx="540000" cy="540000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020" y="335280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select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2" name="select动画演示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974887" y="5900514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fd_set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8575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7225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95875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4525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89700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18350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1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47000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75650" y="402526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1</a:t>
            </a:r>
            <a:endParaRPr lang="en-US" altLang="zh-CN" sz="2800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771900" y="3143250"/>
            <a:ext cx="5153025" cy="6985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121775" y="29152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低位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2782570" y="29152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高位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79730" y="4062095"/>
            <a:ext cx="3141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入参时</a:t>
            </a:r>
            <a:r>
              <a:rPr lang="en-US" altLang="zh-CN" sz="3200" b="1">
                <a:sym typeface="+mn-ea"/>
              </a:rPr>
              <a:t> *</a:t>
            </a:r>
            <a:r>
              <a:rPr lang="en-US" altLang="zh-CN" sz="3200" b="1"/>
              <a:t>readfds</a:t>
            </a:r>
            <a:endParaRPr lang="zh-CN" altLang="en-US" sz="3200" b="1"/>
          </a:p>
        </p:txBody>
      </p:sp>
      <p:sp>
        <p:nvSpPr>
          <p:cNvPr id="3" name="矩形 2"/>
          <p:cNvSpPr/>
          <p:nvPr/>
        </p:nvSpPr>
        <p:spPr>
          <a:xfrm>
            <a:off x="3838575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67225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95875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24525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89700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18350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1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47000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75650" y="5545455"/>
            <a:ext cx="628650" cy="6572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0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9730" y="5582285"/>
            <a:ext cx="31413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ym typeface="+mn-ea"/>
              </a:rPr>
              <a:t>回参时</a:t>
            </a:r>
            <a:r>
              <a:rPr lang="en-US" altLang="zh-CN" sz="3200" b="1">
                <a:sym typeface="+mn-ea"/>
              </a:rPr>
              <a:t> *</a:t>
            </a:r>
            <a:r>
              <a:rPr lang="en-US" altLang="zh-CN" sz="3200" b="1">
                <a:sym typeface="+mn-ea"/>
              </a:rPr>
              <a:t>readfds</a:t>
            </a:r>
            <a:endParaRPr lang="zh-CN" altLang="en-US" sz="3200" b="1"/>
          </a:p>
        </p:txBody>
      </p:sp>
      <p:sp>
        <p:nvSpPr>
          <p:cNvPr id="26" name="文本框 25"/>
          <p:cNvSpPr txBox="1"/>
          <p:nvPr/>
        </p:nvSpPr>
        <p:spPr>
          <a:xfrm>
            <a:off x="9588500" y="4123690"/>
            <a:ext cx="1808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监听哪些</a:t>
            </a:r>
            <a:r>
              <a:rPr lang="en-US" altLang="zh-CN" sz="2400" b="1">
                <a:solidFill>
                  <a:srgbClr val="FF0000"/>
                </a:solidFill>
              </a:rPr>
              <a:t>FD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51975" y="562229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哪些</a:t>
            </a:r>
            <a:r>
              <a:rPr lang="en-US" altLang="zh-CN" sz="2400" b="1">
                <a:solidFill>
                  <a:srgbClr val="FF0000"/>
                </a:solidFill>
              </a:rPr>
              <a:t>FD</a:t>
            </a:r>
            <a:r>
              <a:rPr lang="zh-CN" altLang="en-US" sz="2400" b="1">
                <a:solidFill>
                  <a:srgbClr val="FF0000"/>
                </a:solidFill>
              </a:rPr>
              <a:t>就绪</a:t>
            </a:r>
            <a:r>
              <a:rPr lang="zh-CN" altLang="en-US" sz="2400" b="1">
                <a:solidFill>
                  <a:srgbClr val="FF0000"/>
                </a:solidFill>
              </a:rPr>
              <a:t>了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0345" y="1023620"/>
            <a:ext cx="10822940" cy="1470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使用</a:t>
            </a:r>
            <a:r>
              <a:rPr lang="en-US" altLang="zh-CN" sz="2800"/>
              <a:t> long </a:t>
            </a:r>
            <a:r>
              <a:rPr lang="zh-CN" altLang="en-US" sz="2800"/>
              <a:t>类型数组实现位图：</a:t>
            </a:r>
            <a:r>
              <a:rPr lang="en-US" altLang="zh-CN" sz="2800"/>
              <a:t>1</a:t>
            </a:r>
            <a:r>
              <a:rPr lang="zh-CN" altLang="en-US" sz="2800"/>
              <a:t>个</a:t>
            </a:r>
            <a:r>
              <a:rPr lang="en-US" altLang="zh-CN" sz="2800"/>
              <a:t> long </a:t>
            </a:r>
            <a:r>
              <a:rPr lang="zh-CN" altLang="en-US" sz="2800"/>
              <a:t>可以表示</a:t>
            </a:r>
            <a:r>
              <a:rPr lang="en-US" altLang="zh-CN" sz="2800"/>
              <a:t>64</a:t>
            </a:r>
            <a:r>
              <a:rPr lang="zh-CN" altLang="en-US" sz="2800"/>
              <a:t>位，则</a:t>
            </a:r>
            <a:r>
              <a:rPr lang="en-US" altLang="zh-CN" sz="2800"/>
              <a:t>16</a:t>
            </a:r>
            <a:r>
              <a:rPr lang="zh-CN" altLang="en-US" sz="2800"/>
              <a:t>个</a:t>
            </a:r>
            <a:r>
              <a:rPr lang="en-US" altLang="zh-CN" sz="2800"/>
              <a:t>long</a:t>
            </a:r>
            <a:r>
              <a:rPr lang="zh-CN" altLang="en-US" sz="2800"/>
              <a:t>可以表示</a:t>
            </a:r>
            <a:r>
              <a:rPr lang="en-US" altLang="zh-CN" sz="2800"/>
              <a:t>1024</a:t>
            </a:r>
            <a:r>
              <a:rPr lang="zh-CN" altLang="en-US" sz="2800"/>
              <a:t>位。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select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总结</a:t>
            </a: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1023620"/>
            <a:ext cx="10822940" cy="1470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总结：将</a:t>
            </a:r>
            <a:r>
              <a:rPr lang="en-US" altLang="zh-CN" sz="2800"/>
              <a:t>socket</a:t>
            </a:r>
            <a:r>
              <a:rPr lang="zh-CN" altLang="en-US" sz="2800"/>
              <a:t>是否</a:t>
            </a:r>
            <a:r>
              <a:rPr lang="zh-CN" altLang="en-US" sz="2800"/>
              <a:t>就绪检查逻辑下沉到操作系统层面，避免大量系统调用。告诉你有事件就绪，但是没告诉你具体是哪个</a:t>
            </a:r>
            <a:r>
              <a:rPr lang="en-US" altLang="zh-CN" sz="2800"/>
              <a:t> FD</a:t>
            </a:r>
            <a:r>
              <a:rPr lang="zh-CN" altLang="en-US" sz="2800"/>
              <a:t>。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239385" y="2823845"/>
            <a:ext cx="6349365" cy="363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ym typeface="+mn-ea"/>
              </a:rPr>
              <a:t>缺点：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单进程监听的</a:t>
            </a:r>
            <a:r>
              <a:rPr lang="en-US" altLang="zh-CN" sz="2400">
                <a:sym typeface="+mn-ea"/>
              </a:rPr>
              <a:t> FD </a:t>
            </a:r>
            <a:r>
              <a:rPr lang="zh-CN" altLang="en-US" sz="2400">
                <a:sym typeface="+mn-ea"/>
              </a:rPr>
              <a:t>存在限制，</a:t>
            </a:r>
            <a:r>
              <a:rPr lang="zh-CN" altLang="en-US" sz="2400">
                <a:sym typeface="+mn-ea"/>
              </a:rPr>
              <a:t>默认1024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每次</a:t>
            </a:r>
            <a:r>
              <a:rPr lang="zh-CN" altLang="en-US" sz="2400">
                <a:sym typeface="+mn-ea"/>
              </a:rPr>
              <a:t>调用需要将</a:t>
            </a:r>
            <a:r>
              <a:rPr lang="en-US" altLang="zh-CN" sz="2400">
                <a:sym typeface="+mn-ea"/>
              </a:rPr>
              <a:t> FD </a:t>
            </a:r>
            <a:r>
              <a:rPr lang="zh-CN" altLang="en-US" sz="2400">
                <a:sym typeface="+mn-ea"/>
              </a:rPr>
              <a:t>从</a:t>
            </a:r>
            <a:r>
              <a:rPr lang="zh-CN" altLang="en-US" sz="2400">
                <a:sym typeface="+mn-ea"/>
              </a:rPr>
              <a:t>用户态</a:t>
            </a:r>
            <a:r>
              <a:rPr lang="zh-CN" altLang="en-US" sz="2400">
                <a:sym typeface="+mn-ea"/>
              </a:rPr>
              <a:t>拷贝到内核态</a:t>
            </a:r>
            <a:endParaRPr lang="zh-CN" altLang="en-US" sz="2400">
              <a:sym typeface="+mn-ea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不知道具体是哪个文件描述符就绪，需要遍历</a:t>
            </a:r>
            <a:r>
              <a:rPr lang="zh-CN" altLang="en-US" sz="2400"/>
              <a:t>全部文件描述符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入参的</a:t>
            </a:r>
            <a:r>
              <a:rPr lang="en-US" altLang="zh-CN" sz="2400"/>
              <a:t>3</a:t>
            </a:r>
            <a:r>
              <a:rPr lang="zh-CN" altLang="en-US" sz="2400"/>
              <a:t>个</a:t>
            </a:r>
            <a:r>
              <a:rPr lang="en-US" altLang="zh-CN" sz="2400"/>
              <a:t> fd_set </a:t>
            </a:r>
            <a:r>
              <a:rPr lang="zh-CN" altLang="en-US" sz="2400"/>
              <a:t>集合每次调用</a:t>
            </a:r>
            <a:r>
              <a:rPr lang="zh-CN" altLang="en-US" sz="2400"/>
              <a:t>都需要</a:t>
            </a:r>
            <a:r>
              <a:rPr lang="zh-CN" altLang="en-US" sz="2400"/>
              <a:t>重置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20345" y="2823845"/>
            <a:ext cx="4699635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优点：</a:t>
            </a:r>
            <a:endParaRPr lang="zh-CN" altLang="en-US" sz="2400"/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不需要每个</a:t>
            </a:r>
            <a:r>
              <a:rPr lang="en-US" altLang="zh-CN" sz="2400"/>
              <a:t> FD </a:t>
            </a:r>
            <a:r>
              <a:rPr lang="zh-CN" altLang="en-US" sz="2400"/>
              <a:t>都进行一次系统调用，解决了频繁的用户态内核态切换</a:t>
            </a:r>
            <a:r>
              <a:rPr lang="zh-CN" altLang="en-US" sz="2400"/>
              <a:t>问题</a:t>
            </a:r>
            <a:endParaRPr lang="zh-CN" altLang="en-US" sz="2400"/>
          </a:p>
          <a:p>
            <a:pPr>
              <a:lnSpc>
                <a:spcPct val="160000"/>
              </a:lnSpc>
            </a:pP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poll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05" y="559435"/>
            <a:ext cx="8428990" cy="3825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245" y="4766310"/>
            <a:ext cx="5986145" cy="18027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poll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总结</a:t>
            </a: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1023620"/>
            <a:ext cx="10822940" cy="780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总结：跟</a:t>
            </a:r>
            <a:r>
              <a:rPr lang="en-US" altLang="zh-CN" sz="2800"/>
              <a:t> select </a:t>
            </a:r>
            <a:r>
              <a:rPr lang="zh-CN" altLang="en-US" sz="2800"/>
              <a:t>基本类似，主要优化了监听</a:t>
            </a:r>
            <a:r>
              <a:rPr lang="en-US" altLang="zh-CN" sz="2800"/>
              <a:t>1024</a:t>
            </a:r>
            <a:r>
              <a:rPr lang="zh-CN" altLang="en-US" sz="2800"/>
              <a:t>的</a:t>
            </a:r>
            <a:r>
              <a:rPr lang="zh-CN" altLang="en-US" sz="2800"/>
              <a:t>限制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248910" y="2233295"/>
            <a:ext cx="6349365" cy="3634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ym typeface="+mn-ea"/>
              </a:rPr>
              <a:t>缺点：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单进程监听的</a:t>
            </a:r>
            <a:r>
              <a:rPr lang="en-US" altLang="zh-CN" sz="2400" strike="sngStrike">
                <a:solidFill>
                  <a:srgbClr val="FF0000"/>
                </a:solidFill>
                <a:uFillTx/>
                <a:sym typeface="+mn-ea"/>
              </a:rPr>
              <a:t> FD </a:t>
            </a: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存在限制，默认1024</a:t>
            </a:r>
            <a:endParaRPr lang="zh-CN" altLang="en-US" sz="2400">
              <a:solidFill>
                <a:srgbClr val="FF0000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每次需要将</a:t>
            </a:r>
            <a:r>
              <a:rPr lang="en-US" altLang="zh-CN" sz="2400">
                <a:sym typeface="+mn-ea"/>
              </a:rPr>
              <a:t> FD </a:t>
            </a:r>
            <a:r>
              <a:rPr lang="zh-CN" altLang="en-US" sz="2400">
                <a:sym typeface="+mn-ea"/>
              </a:rPr>
              <a:t>从</a:t>
            </a:r>
            <a:r>
              <a:rPr lang="zh-CN" altLang="en-US" sz="2400">
                <a:sym typeface="+mn-ea"/>
              </a:rPr>
              <a:t>用户态</a:t>
            </a:r>
            <a:r>
              <a:rPr lang="zh-CN" altLang="en-US" sz="2400">
                <a:sym typeface="+mn-ea"/>
              </a:rPr>
              <a:t>拷贝到内核态</a:t>
            </a:r>
            <a:endParaRPr lang="zh-CN" altLang="en-US" sz="2400">
              <a:sym typeface="+mn-ea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不知道具体是哪个文件描述符就绪，需要遍历</a:t>
            </a:r>
            <a:r>
              <a:rPr lang="zh-CN" altLang="en-US" sz="2400"/>
              <a:t>全部文件描述符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2400" strike="sngStrike">
                <a:solidFill>
                  <a:srgbClr val="FF0000"/>
                </a:solidFill>
                <a:uFillTx/>
              </a:rPr>
              <a:t>入参的3个 fd_set 集合每次需要重置</a:t>
            </a:r>
            <a:endParaRPr lang="en-US" altLang="zh-CN" sz="2400" strike="sngStrike">
              <a:solidFill>
                <a:srgbClr val="FF0000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345" y="2233295"/>
            <a:ext cx="4699635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优点：</a:t>
            </a:r>
            <a:endParaRPr lang="zh-CN" altLang="en-US" sz="2400"/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不需要每个</a:t>
            </a:r>
            <a:r>
              <a:rPr lang="en-US" altLang="zh-CN" sz="2400"/>
              <a:t> FD </a:t>
            </a:r>
            <a:r>
              <a:rPr lang="zh-CN" altLang="en-US" sz="2400"/>
              <a:t>都进行一次系统调用，导致频繁的用户态内核态</a:t>
            </a:r>
            <a:r>
              <a:rPr lang="zh-CN" altLang="en-US" sz="2400"/>
              <a:t>切换</a:t>
            </a:r>
            <a:endParaRPr lang="zh-CN" altLang="en-US" sz="2400"/>
          </a:p>
          <a:p>
            <a:pPr>
              <a:lnSpc>
                <a:spcPct val="160000"/>
              </a:lnSpc>
            </a:pP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epoll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0" y="740410"/>
            <a:ext cx="8220075" cy="5600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epoll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1311275"/>
            <a:ext cx="10563225" cy="3105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97710" y="2586355"/>
            <a:ext cx="2454275" cy="2435860"/>
            <a:chOff x="15225" y="8467"/>
            <a:chExt cx="2351" cy="2333"/>
          </a:xfrm>
        </p:grpSpPr>
        <p:sp>
          <p:nvSpPr>
            <p:cNvPr id="4" name="椭圆 3"/>
            <p:cNvSpPr/>
            <p:nvPr/>
          </p:nvSpPr>
          <p:spPr>
            <a:xfrm>
              <a:off x="15225" y="9100"/>
              <a:ext cx="1701" cy="170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442" y="8467"/>
              <a:ext cx="1134" cy="11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30" y="652780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8360" y="1560195"/>
            <a:ext cx="540000" cy="540000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020" y="335280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epoll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6" name="epoll动画演示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epoll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总结</a:t>
            </a: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1023620"/>
            <a:ext cx="10822940" cy="780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总结：高效处理高并发下的大量连接，同时有</a:t>
            </a:r>
            <a:r>
              <a:rPr lang="zh-CN" altLang="en-US" sz="2800"/>
              <a:t>非常优异的</a:t>
            </a:r>
            <a:r>
              <a:rPr lang="zh-CN" altLang="en-US" sz="2800"/>
              <a:t>性能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6478270" y="2233295"/>
            <a:ext cx="5120005" cy="4225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zh-CN" altLang="en-US" sz="2400">
                <a:sym typeface="+mn-ea"/>
              </a:rPr>
              <a:t>缺点：</a:t>
            </a:r>
            <a:endParaRPr lang="zh-CN" altLang="en-US" sz="2400">
              <a:sym typeface="+mn-ea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跨平台性不够好，只支持 linux，macOS</a:t>
            </a:r>
            <a:r>
              <a:rPr lang="en-US" altLang="zh-CN" sz="2400"/>
              <a:t> </a:t>
            </a:r>
            <a:r>
              <a:rPr lang="zh-CN" altLang="en-US" sz="2400"/>
              <a:t>等操作系统不支持</a:t>
            </a:r>
            <a:endParaRPr lang="zh-CN" altLang="en-US" sz="2400"/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相较于 epoll，select 更轻量可移植性</a:t>
            </a:r>
            <a:r>
              <a:rPr lang="zh-CN" altLang="en-US" sz="2400"/>
              <a:t>更强</a:t>
            </a:r>
            <a:endParaRPr lang="zh-CN" altLang="en-US" sz="2400"/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/>
              <a:t>在监听连接数和事件</a:t>
            </a:r>
            <a:r>
              <a:rPr lang="zh-CN" altLang="en-US" sz="2400"/>
              <a:t>较少的场景下，select 可能更优</a:t>
            </a:r>
            <a:endParaRPr lang="en-US" altLang="zh-CN" sz="2400" strike="sngStrike">
              <a:solidFill>
                <a:srgbClr val="FF0000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345" y="2233295"/>
            <a:ext cx="6064250" cy="4225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优点：</a:t>
            </a:r>
            <a:endParaRPr lang="zh-CN" altLang="en-US" sz="240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单进程监听的</a:t>
            </a:r>
            <a:r>
              <a:rPr lang="en-US" altLang="zh-CN" sz="2400" strike="sngStrike">
                <a:solidFill>
                  <a:srgbClr val="FF0000"/>
                </a:solidFill>
                <a:uFillTx/>
                <a:sym typeface="+mn-ea"/>
              </a:rPr>
              <a:t> FD </a:t>
            </a: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存在限制，默认1024</a:t>
            </a:r>
            <a:endParaRPr lang="zh-CN" altLang="en-US" sz="2400">
              <a:solidFill>
                <a:srgbClr val="FF0000"/>
              </a:solidFill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每次需要将 FD 从用户态拷贝到内核态</a:t>
            </a:r>
            <a:endParaRPr lang="zh-CN" altLang="en-US" sz="2400" strike="sngStrike">
              <a:solidFill>
                <a:srgbClr val="FF0000"/>
              </a:solidFill>
              <a:uFillTx/>
              <a:sym typeface="+mn-ea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 strike="sngStrike">
                <a:solidFill>
                  <a:srgbClr val="FF0000"/>
                </a:solidFill>
                <a:uFillTx/>
                <a:sym typeface="+mn-ea"/>
              </a:rPr>
              <a:t>不知道具体是哪个文件描述符就绪，需要遍历全部文件描述符</a:t>
            </a:r>
            <a:endParaRPr lang="zh-CN" altLang="en-US" sz="2400" strike="sngStrike">
              <a:solidFill>
                <a:srgbClr val="FF0000"/>
              </a:solidFill>
              <a:uFillTx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2400" strike="sngStrike">
                <a:solidFill>
                  <a:srgbClr val="FF0000"/>
                </a:solidFill>
                <a:uFillTx/>
                <a:sym typeface="+mn-ea"/>
              </a:rPr>
              <a:t>入参的3个 fd_set 集合每次需要重置</a:t>
            </a:r>
            <a:endParaRPr lang="en-US" altLang="zh-CN" sz="2400" strike="sngStrike">
              <a:solidFill>
                <a:srgbClr val="FF0000"/>
              </a:solidFill>
              <a:uFillTx/>
            </a:endParaRPr>
          </a:p>
          <a:p>
            <a:pPr>
              <a:lnSpc>
                <a:spcPct val="160000"/>
              </a:lnSpc>
            </a:pP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基础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概念</a:t>
            </a:r>
            <a:endParaRPr lang="zh-CN" alt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20345" y="740410"/>
            <a:ext cx="11503025" cy="566801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Socket</a:t>
            </a:r>
            <a:endParaRPr lang="zh-CN" alt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套接字。对网络中不同主机上的应用进程之间进行双向通信的端点的抽象。</a:t>
            </a:r>
            <a:endParaRPr lang="zh-CN" altLang="en-US" sz="2400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例子：客户端将数据通过网线发送到服务端，客户端发送数据需要一个出口，服务端接收数据需要一个入口，这两个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“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口子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”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就是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Socket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。</a:t>
            </a:r>
            <a:endParaRPr lang="zh-CN" altLang="en-US" sz="2400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zh-CN" altLang="en-US" sz="2400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FD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：</a:t>
            </a:r>
            <a:r>
              <a:rPr lang="zh-CN" altLang="en-US" sz="36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file descriptor</a:t>
            </a:r>
            <a:endParaRPr lang="zh-CN" alt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文件描述符，非负整数。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“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一切皆文件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”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，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linux 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中的一切资源都可以通过文件的方式访问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和管理。而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FD 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就类似文件的索引（符号），指向某个资源，内核（kernel）利用</a:t>
            </a:r>
            <a:r>
              <a:rPr lang="en-US" altLang="zh-CN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FD 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来访问和</a:t>
            </a:r>
            <a:r>
              <a:rPr lang="zh-CN" altLang="en-US" sz="24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管理资源。</a:t>
            </a:r>
            <a:endParaRPr lang="zh-CN" altLang="en-US" sz="2400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LE VS ET</a:t>
            </a:r>
            <a:endParaRPr 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345" y="1023620"/>
            <a:ext cx="10822940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 sz="2800"/>
              <a:t>LT</a:t>
            </a:r>
            <a:r>
              <a:rPr lang="zh-CN" altLang="en-US" sz="2800"/>
              <a:t>：</a:t>
            </a:r>
            <a:r>
              <a:rPr lang="en-US" altLang="zh-CN" sz="2800"/>
              <a:t>L</a:t>
            </a:r>
            <a:r>
              <a:rPr lang="zh-CN" altLang="en-US" sz="2800"/>
              <a:t>evel</a:t>
            </a:r>
            <a:r>
              <a:rPr lang="en-US" altLang="zh-CN" sz="2800"/>
              <a:t>-</a:t>
            </a:r>
            <a:r>
              <a:rPr lang="en-US" altLang="zh-CN" sz="2800">
                <a:sym typeface="+mn-ea"/>
              </a:rPr>
              <a:t>triggered</a:t>
            </a:r>
            <a:r>
              <a:rPr lang="zh-CN" altLang="en-US" sz="2800"/>
              <a:t>，水平（</a:t>
            </a:r>
            <a:r>
              <a:rPr lang="zh-CN" altLang="en-US" sz="2800"/>
              <a:t>条件）触发，默认。epoll_wait</a:t>
            </a:r>
            <a:r>
              <a:rPr lang="en-US" altLang="zh-CN" sz="2800"/>
              <a:t> </a:t>
            </a:r>
            <a:r>
              <a:rPr lang="zh-CN" altLang="en-US" sz="2800"/>
              <a:t>检测到事件后，如果</a:t>
            </a:r>
            <a:r>
              <a:rPr lang="zh-CN" altLang="en-US" sz="2800">
                <a:sym typeface="+mn-ea"/>
              </a:rPr>
              <a:t>该事件没被处理</a:t>
            </a:r>
            <a:r>
              <a:rPr lang="zh-CN" altLang="en-US" sz="2800">
                <a:sym typeface="+mn-ea"/>
              </a:rPr>
              <a:t>完毕</a:t>
            </a:r>
            <a:r>
              <a:rPr lang="zh-CN" altLang="en-US" sz="2800">
                <a:sym typeface="+mn-ea"/>
              </a:rPr>
              <a:t>，</a:t>
            </a:r>
            <a:r>
              <a:rPr lang="zh-CN" altLang="en-US" sz="2800"/>
              <a:t>后续每次</a:t>
            </a:r>
            <a:r>
              <a:rPr lang="en-US" altLang="zh-CN" sz="2800"/>
              <a:t> </a:t>
            </a:r>
            <a:r>
              <a:rPr lang="zh-CN" altLang="en-US" sz="2800">
                <a:sym typeface="+mn-ea"/>
              </a:rPr>
              <a:t>epoll_wait</a:t>
            </a:r>
            <a:r>
              <a:rPr lang="en-US" altLang="zh-CN" sz="2800"/>
              <a:t> </a:t>
            </a:r>
            <a:r>
              <a:rPr lang="zh-CN" altLang="en-US" sz="2800"/>
              <a:t>调用都会返回该事件。</a:t>
            </a:r>
            <a:endParaRPr lang="zh-CN" altLang="en-US" sz="2800"/>
          </a:p>
          <a:p>
            <a:pPr>
              <a:lnSpc>
                <a:spcPct val="170000"/>
              </a:lnSpc>
            </a:pPr>
            <a:r>
              <a:rPr lang="en-US" altLang="zh-CN" sz="2800"/>
              <a:t>ET</a:t>
            </a:r>
            <a:r>
              <a:rPr lang="zh-CN" altLang="en-US" sz="2800"/>
              <a:t>：</a:t>
            </a:r>
            <a:r>
              <a:rPr lang="en-US" altLang="zh-CN" sz="2800"/>
              <a:t>Edge-triggered</a:t>
            </a:r>
            <a:r>
              <a:rPr lang="zh-CN" altLang="en-US" sz="2800"/>
              <a:t>，边缘触发。</a:t>
            </a:r>
            <a:r>
              <a:rPr lang="zh-CN" altLang="en-US" sz="2800">
                <a:sym typeface="+mn-ea"/>
              </a:rPr>
              <a:t>epoll_wait</a:t>
            </a: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检测到事件后，只会在当次返回该事件，不管该事件是否被处理</a:t>
            </a:r>
            <a:r>
              <a:rPr lang="zh-CN" altLang="en-US" sz="2800">
                <a:sym typeface="+mn-ea"/>
              </a:rPr>
              <a:t>完毕。</a:t>
            </a:r>
            <a:endParaRPr lang="zh-CN" altLang="en-US" sz="28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ocket通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535" y="265430"/>
            <a:ext cx="8710930" cy="616902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Socket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一个小例子</a:t>
            </a:r>
            <a:endParaRPr lang="zh-CN" alt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871855"/>
            <a:ext cx="11619230" cy="5001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90000"/>
              </a:lnSpc>
              <a:buNone/>
            </a:pPr>
            <a:r>
              <a:rPr lang="zh-CN" altLang="en-US" sz="2400">
                <a:sym typeface="+mn-ea"/>
              </a:rPr>
              <a:t>例子：你是一个老师，让学生做作业，学生做完作业后收作业。</a:t>
            </a:r>
            <a:endParaRPr lang="zh-CN" altLang="en-US" sz="2400"/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2400">
                <a:sym typeface="+mn-ea"/>
              </a:rPr>
              <a:t>同步阻塞：逐个收作业，</a:t>
            </a:r>
            <a:r>
              <a:rPr lang="zh-CN" altLang="en-US" sz="2400">
                <a:sym typeface="+mn-ea"/>
              </a:rPr>
              <a:t>先收A，再收B，接着是C、D，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如果有一个学生还未做完，则你会等到他写完</a:t>
            </a:r>
            <a:r>
              <a:rPr lang="zh-CN" altLang="en-US" sz="2400">
                <a:sym typeface="+mn-ea"/>
              </a:rPr>
              <a:t>，然后才继续收下一个。</a:t>
            </a:r>
            <a:endParaRPr lang="zh-CN" altLang="en-US" sz="2400"/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2400">
                <a:sym typeface="+mn-ea"/>
              </a:rPr>
              <a:t>同步非阻塞：逐个收作业，先收A，再收B，接着是C、D，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如果有一个学生还未做完，则你会跳过该学生</a:t>
            </a:r>
            <a:r>
              <a:rPr lang="zh-CN" altLang="en-US" sz="2400">
                <a:sym typeface="+mn-ea"/>
              </a:rPr>
              <a:t>，继续去收下一个。</a:t>
            </a:r>
            <a:endParaRPr lang="zh-CN" altLang="en-US" sz="2400"/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>
                <a:sym typeface="+mn-ea"/>
              </a:rPr>
              <a:t>select/poll</a:t>
            </a:r>
            <a:r>
              <a:rPr lang="zh-CN" altLang="en-US" sz="2400">
                <a:sym typeface="+mn-ea"/>
              </a:rPr>
              <a:t>：</a:t>
            </a:r>
            <a:r>
              <a:rPr lang="zh-CN" altLang="en-US" sz="2400">
                <a:sym typeface="+mn-ea"/>
              </a:rPr>
              <a:t>学生写完了作业会举手</a:t>
            </a:r>
            <a:r>
              <a:rPr lang="zh-CN" altLang="en-US" sz="2400">
                <a:sym typeface="+mn-ea"/>
              </a:rPr>
              <a:t>，但是你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不知道是谁举手，需要一个个的去询问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2400">
                <a:sym typeface="+mn-ea"/>
              </a:rPr>
              <a:t>epoll</a:t>
            </a:r>
            <a:r>
              <a:rPr lang="zh-CN" altLang="en-US" sz="2400">
                <a:sym typeface="+mn-ea"/>
              </a:rPr>
              <a:t>：</a:t>
            </a:r>
            <a:r>
              <a:rPr lang="zh-CN" altLang="en-US" sz="2400">
                <a:sym typeface="+mn-ea"/>
              </a:rPr>
              <a:t>学生写完了作业会举手，你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知道是谁举手，你直接去收作业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97710" y="2586355"/>
            <a:ext cx="2454275" cy="2435860"/>
            <a:chOff x="15225" y="8467"/>
            <a:chExt cx="2351" cy="2333"/>
          </a:xfrm>
        </p:grpSpPr>
        <p:sp>
          <p:nvSpPr>
            <p:cNvPr id="4" name="椭圆 3"/>
            <p:cNvSpPr/>
            <p:nvPr/>
          </p:nvSpPr>
          <p:spPr>
            <a:xfrm>
              <a:off x="15225" y="9100"/>
              <a:ext cx="1701" cy="170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442" y="8467"/>
              <a:ext cx="1134" cy="11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30" y="652780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8360" y="1560195"/>
            <a:ext cx="540000" cy="540000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020" y="335280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同步阻塞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24" name="同步阻塞IO代码流程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401482" y="465273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同步阻塞总结</a:t>
            </a: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740410"/>
            <a:ext cx="10822940" cy="3537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总结：</a:t>
            </a:r>
            <a:endParaRPr lang="zh-CN" altLang="en-US" sz="2800"/>
          </a:p>
          <a:p>
            <a:pPr>
              <a:lnSpc>
                <a:spcPct val="160000"/>
              </a:lnSpc>
            </a:pPr>
            <a:r>
              <a:rPr lang="zh-CN" altLang="en-US" sz="2800"/>
              <a:t>单线程：某个</a:t>
            </a:r>
            <a:r>
              <a:rPr lang="en-US" altLang="zh-CN" sz="2800"/>
              <a:t> socket </a:t>
            </a:r>
            <a:r>
              <a:rPr lang="zh-CN" altLang="en-US" sz="2800"/>
              <a:t>阻塞，会影响到其他</a:t>
            </a:r>
            <a:r>
              <a:rPr lang="en-US" altLang="zh-CN" sz="2800"/>
              <a:t> socket </a:t>
            </a:r>
            <a:r>
              <a:rPr lang="zh-CN" altLang="en-US" sz="2800"/>
              <a:t>处理。</a:t>
            </a:r>
            <a:endParaRPr lang="zh-CN" altLang="en-US" sz="2800"/>
          </a:p>
          <a:p>
            <a:pPr>
              <a:lnSpc>
                <a:spcPct val="160000"/>
              </a:lnSpc>
            </a:pPr>
            <a:r>
              <a:rPr lang="zh-CN" altLang="en-US" sz="2800"/>
              <a:t>多线程：客户端较多时，会造成资源浪费，全部</a:t>
            </a:r>
            <a:r>
              <a:rPr lang="en-US" altLang="zh-CN" sz="2800"/>
              <a:t> socket </a:t>
            </a:r>
            <a:r>
              <a:rPr lang="zh-CN" altLang="en-US" sz="2800"/>
              <a:t>中可能每个时刻只有几个就绪。同时，线程的调度、上下文切换乃至它们占用的内存，</a:t>
            </a:r>
            <a:r>
              <a:rPr lang="zh-CN" altLang="en-US" sz="2800"/>
              <a:t>可能都会成为瓶颈。</a:t>
            </a:r>
            <a:endParaRPr lang="zh-CN" altLang="en-US" sz="2800"/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1830070" y="453390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372"/>
                <a:gridCol w="1706372"/>
                <a:gridCol w="1706372"/>
                <a:gridCol w="1706372"/>
                <a:gridCol w="1706372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socket1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socket2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socket3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socket4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就绪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就绪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就绪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就绪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97710" y="2586355"/>
            <a:ext cx="2454275" cy="2435860"/>
            <a:chOff x="15225" y="8467"/>
            <a:chExt cx="2351" cy="2333"/>
          </a:xfrm>
        </p:grpSpPr>
        <p:sp>
          <p:nvSpPr>
            <p:cNvPr id="4" name="椭圆 3"/>
            <p:cNvSpPr/>
            <p:nvPr/>
          </p:nvSpPr>
          <p:spPr>
            <a:xfrm>
              <a:off x="15225" y="9100"/>
              <a:ext cx="1701" cy="170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442" y="8467"/>
              <a:ext cx="1134" cy="11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30" y="652780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8360" y="1560195"/>
            <a:ext cx="540000" cy="540000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020" y="335280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同步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非阻塞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2" name="同步非阻塞IO代码流程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97710" y="2586355"/>
            <a:ext cx="2454275" cy="2435860"/>
            <a:chOff x="15225" y="8467"/>
            <a:chExt cx="2351" cy="2333"/>
          </a:xfrm>
        </p:grpSpPr>
        <p:sp>
          <p:nvSpPr>
            <p:cNvPr id="4" name="椭圆 3"/>
            <p:cNvSpPr/>
            <p:nvPr/>
          </p:nvSpPr>
          <p:spPr>
            <a:xfrm>
              <a:off x="15225" y="9100"/>
              <a:ext cx="1701" cy="170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442" y="8467"/>
              <a:ext cx="1134" cy="113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3028737" y="3833589"/>
            <a:ext cx="1974790" cy="3385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1600" spc="15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230" y="652780"/>
            <a:ext cx="1080000" cy="1080000"/>
          </a:xfrm>
          <a:prstGeom prst="ellipse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8360" y="1560195"/>
            <a:ext cx="540000" cy="540000"/>
          </a:xfrm>
          <a:prstGeom prst="ellips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40000"/>
                    <a:lumOff val="60000"/>
                    <a:alpha val="50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68020" y="335280"/>
            <a:ext cx="720000" cy="72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同步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非阻塞</a:t>
            </a:r>
            <a:endParaRPr lang="zh-CN" altLang="en-US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pic>
        <p:nvPicPr>
          <p:cNvPr id="2" name="同步非阻塞IO动画演示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220345" y="39370"/>
            <a:ext cx="7400925" cy="70104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 wrap="square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同步</a:t>
            </a:r>
            <a:r>
              <a:rPr lang="zh-CN" altLang="en-US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非阻塞总结</a:t>
            </a:r>
            <a:r>
              <a:rPr lang="en-US" altLang="zh-CN" sz="3600" b="1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  <a:sym typeface="+mn-ea"/>
              </a:rPr>
              <a:t> </a:t>
            </a:r>
            <a:endParaRPr lang="en-US" altLang="zh-CN" sz="3600" b="1" spc="300">
              <a:solidFill>
                <a:sysClr val="windowText" lastClr="000000">
                  <a:lumMod val="85000"/>
                  <a:lumOff val="15000"/>
                </a:sysClr>
              </a:solidFill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0345" y="2538095"/>
            <a:ext cx="550862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优点：</a:t>
            </a:r>
            <a:endParaRPr lang="zh-CN" altLang="en-US" sz="2800"/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单</a:t>
            </a:r>
            <a:r>
              <a:rPr lang="zh-CN" altLang="en-US" sz="2800">
                <a:sym typeface="+mn-ea"/>
              </a:rPr>
              <a:t>个</a:t>
            </a:r>
            <a:r>
              <a:rPr lang="en-US" altLang="zh-CN" sz="2800">
                <a:sym typeface="+mn-ea"/>
              </a:rPr>
              <a:t> socket </a:t>
            </a:r>
            <a:r>
              <a:rPr lang="zh-CN" altLang="en-US" sz="2800">
                <a:sym typeface="+mn-ea"/>
              </a:rPr>
              <a:t>阻塞，</a:t>
            </a:r>
            <a:r>
              <a:rPr lang="zh-CN" altLang="en-US" sz="2800">
                <a:sym typeface="+mn-ea"/>
              </a:rPr>
              <a:t>不会影响到其他</a:t>
            </a:r>
            <a:r>
              <a:rPr lang="en-US" altLang="zh-CN" sz="2800">
                <a:sym typeface="+mn-ea"/>
              </a:rPr>
              <a:t> socket 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6167120" y="2538095"/>
            <a:ext cx="5508625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缺点</a:t>
            </a:r>
            <a:endParaRPr lang="zh-CN" altLang="en-US" sz="2800"/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需要不断的遍历进行系统调用，有</a:t>
            </a:r>
            <a:r>
              <a:rPr lang="zh-CN" altLang="en-US" sz="2800"/>
              <a:t>一定开销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20345" y="1023620"/>
            <a:ext cx="10822940" cy="7804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800"/>
              <a:t>总结：</a:t>
            </a:r>
            <a:r>
              <a:rPr lang="zh-CN" altLang="en-US" sz="2800"/>
              <a:t>从操作系统层面解决了阻塞</a:t>
            </a:r>
            <a:r>
              <a:rPr lang="zh-CN" altLang="en-US" sz="2800"/>
              <a:t>问题。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4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EMPLATE_MASTER_THUMB_INDEX" val="0"/>
  <p:tag name="KSO_WM_UNIT_SHOW_EDIT_AREA_INDICATION" val="0"/>
  <p:tag name="KSO_WM_TAG_VERSION" val="1.0"/>
  <p:tag name="KSO_WM_BEAUTIFY_FLAG" val="#wm#"/>
  <p:tag name="KSO_WM_TEMPLATE_CATEGORY" val="custom"/>
  <p:tag name="KSO_WM_TEMPLATE_INDEX" val="20202544"/>
  <p:tag name="KSO_WM_TEMPLATE_THUMBS_INDEX" val="1、4、5、13"/>
</p:tagLst>
</file>

<file path=ppt/tags/tag164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0792_1*a*1"/>
  <p:tag name="KSO_WM_TEMPLATE_CATEGORY" val="custom"/>
  <p:tag name="KSO_WM_TEMPLATE_INDEX" val="20190792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165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VALUE" val="17"/>
  <p:tag name="KSO_WM_UNIT_HIGHLIGHT" val="0"/>
  <p:tag name="KSO_WM_UNIT_COMPATIBLE" val="0"/>
  <p:tag name="KSO_WM_UNIT_TYPE" val="b"/>
  <p:tag name="KSO_WM_UNIT_INDEX" val="1"/>
  <p:tag name="KSO_WM_UNIT_ID" val="custom20190792_1*b*1"/>
  <p:tag name="KSO_WM_TEMPLATE_CATEGORY" val="custom"/>
  <p:tag name="KSO_WM_TEMPLATE_INDEX" val="20190792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16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67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68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4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4"/>
  <p:tag name="KSO_WM_SPECIAL_SOURCE" val="bdnul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74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7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55*5055*690*69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8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81.xml><?xml version="1.0" encoding="utf-8"?>
<p:tagLst xmlns:p="http://schemas.openxmlformats.org/presentationml/2006/main">
  <p:tag name="KSO_WM_UNIT_TABLE_BEAUTIFY" val="smartTable{ae8bb134-0d99-4480-8555-3fa69c7a47f6}"/>
</p:tagLst>
</file>

<file path=ppt/tags/tag182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8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86*5086*627*62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POS_REL" val="btn"/>
  <p:tag name="KSO_WM_UNIT_MEDIACOVER_TEXT_REL_VIDEOPOS" val="c"/>
  <p:tag name="KSO_WM_UNIT_MEDIACOVER_FONTSIZE" val="24"/>
  <p:tag name="KSO_WM_UNIT_MEDIACOVER_TEXTRECT" val="14580*10333*4320*634"/>
  <p:tag name="KSO_WM_UNIT_MEDIACOVER_TEXT_REL_BTNPOS" val="l"/>
  <p:tag name="KSO_WM_UNIT_MEDIACOVER_TEXTPOS_DIST" val="10"/>
</p:tagLst>
</file>

<file path=ppt/tags/tag18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8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55*5055*690*69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9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92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95.xml><?xml version="1.0" encoding="utf-8"?>
<p:tagLst xmlns:p="http://schemas.openxmlformats.org/presentationml/2006/main">
  <p:tag name="KSO_WM_UNIT_PLACING_PICTURE_USER_VIEWPORT" val="{&quot;height&quot;:7485,&quot;width&quot;:12165}"/>
</p:tagLst>
</file>

<file path=ppt/tags/tag19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19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55*5055*690*69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03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0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09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12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13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14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15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1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18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55*5055*690*69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23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4_4*b*1"/>
  <p:tag name="KSO_WM_TEMPLATE_CATEGORY" val="custom"/>
  <p:tag name="KSO_WM_TEMPLATE_INDEX" val="20202544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8"/>
  <p:tag name="KSO_WM_DIAGRAM_GROUP_CODE" val="l1-1"/>
  <p:tag name="KSO_WM_UNIT_TYPE" val="b"/>
  <p:tag name="KSO_WM_UNIT_INDEX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168835_1*a*1"/>
  <p:tag name="KSO_WM_TEMPLATE_CATEGORY" val="diagram"/>
  <p:tag name="KSO_WM_TEMPLATE_INDEX" val="20168835"/>
  <p:tag name="KSO_WM_UNIT_LAYERLEVEL" val="1"/>
  <p:tag name="KSO_WM_TAG_VERSION" val="1.0"/>
  <p:tag name="KSO_WM_BEAUTIFY_FLAG" val="#wm#"/>
  <p:tag name="KSO_WM_UNIT_PRESET_TEXT" val="点击输入内容大标题"/>
  <p:tag name="KSO_WM_UNIT_TEXT_FILL_FORE_SCHEMECOLOR_INDEX" val="13"/>
  <p:tag name="KSO_WM_UNIT_TEXT_FILL_TYPE" val="1"/>
  <p:tag name="KSO_WM_UNIT_USESOURCEFORMAT_APPLY" val="1"/>
  <p:tag name="REFSHAPE" val="-2037721740"/>
</p:tagLst>
</file>

<file path=ppt/tags/tag226.xml><?xml version="1.0" encoding="utf-8"?>
<p:tagLst xmlns:p="http://schemas.openxmlformats.org/presentationml/2006/main">
  <p:tag name="KSO_WM_SLIDE_ID" val="custom20202544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544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SPECIAL_SOURCE" val="bdnul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UNIT_BK_DARK_LIGHT" val="2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24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6EACF7"/>
      </a:accent1>
      <a:accent2>
        <a:srgbClr val="8CA2E6"/>
      </a:accent2>
      <a:accent3>
        <a:srgbClr val="A595D7"/>
      </a:accent3>
      <a:accent4>
        <a:srgbClr val="BC86C8"/>
      </a:accent4>
      <a:accent5>
        <a:srgbClr val="D676B9"/>
      </a:accent5>
      <a:accent6>
        <a:srgbClr val="F166AC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0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1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2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3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4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5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6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7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18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6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7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8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ppt/theme/themeOverride9.xml><?xml version="1.0" encoding="utf-8"?>
<a:themeOverride xmlns:a="http://schemas.openxmlformats.org/drawingml/2006/main">
  <a:clrScheme name="自定义 24">
    <a:dk1>
      <a:srgbClr val="000000"/>
    </a:dk1>
    <a:lt1>
      <a:srgbClr val="FFFFFF"/>
    </a:lt1>
    <a:dk2>
      <a:srgbClr val="F2F2F2"/>
    </a:dk2>
    <a:lt2>
      <a:srgbClr val="FFFFFF"/>
    </a:lt2>
    <a:accent1>
      <a:srgbClr val="6EACF7"/>
    </a:accent1>
    <a:accent2>
      <a:srgbClr val="8CA2E6"/>
    </a:accent2>
    <a:accent3>
      <a:srgbClr val="A595D7"/>
    </a:accent3>
    <a:accent4>
      <a:srgbClr val="BC86C8"/>
    </a:accent4>
    <a:accent5>
      <a:srgbClr val="D676B9"/>
    </a:accent5>
    <a:accent6>
      <a:srgbClr val="F166AC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WPS 演示</Application>
  <PresentationFormat>宽屏</PresentationFormat>
  <Paragraphs>180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汉仪旗黑-85S</vt:lpstr>
      <vt:lpstr>黑体</vt:lpstr>
      <vt:lpstr>Viner Hand ITC</vt:lpstr>
      <vt:lpstr>思源黑体 CN Bold</vt:lpstr>
      <vt:lpstr>Arial Unicode MS</vt:lpstr>
      <vt:lpstr>1_Office 主题​​</vt:lpstr>
      <vt:lpstr>I/O多路复用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Chillax</cp:lastModifiedBy>
  <cp:revision>343</cp:revision>
  <dcterms:created xsi:type="dcterms:W3CDTF">2019-06-19T02:08:00Z</dcterms:created>
  <dcterms:modified xsi:type="dcterms:W3CDTF">2022-05-08T15:51:54Z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2052-11.1.0.11622</vt:lpwstr>
  </property>
  <property fmtid="{D5CDD505-2E9C-101B-9397-08002B2CF9AE}" pid="3" name="KSOTemplateUUID">
    <vt:lpwstr>v1.0_mb_G1KqP7fIwQnUwuWsByz80g==</vt:lpwstr>
  </property>
  <property fmtid="{D5CDD505-2E9C-101B-9397-08002B2CF9AE}" pid="4" name="ICV">
    <vt:lpwstr>990281A0C1C2435FB8522A77686D593D</vt:lpwstr>
  </property>
</Properties>
</file>